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9"/>
  </p:notesMasterIdLst>
  <p:sldIdLst>
    <p:sldId id="256" r:id="rId2"/>
    <p:sldId id="257" r:id="rId3"/>
    <p:sldId id="258" r:id="rId4"/>
    <p:sldId id="259" r:id="rId5"/>
    <p:sldId id="261" r:id="rId6"/>
    <p:sldId id="262" r:id="rId7"/>
    <p:sldId id="264" r:id="rId8"/>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22" d="100"/>
          <a:sy n="122" d="100"/>
        </p:scale>
        <p:origin x="114" y="20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715814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yourself as your region's representative. This takes about ten minutes. The one thing to leave the room with: when a patient dies, your practice can make a gift in that pet's name, and the family can add their pet to the Legacy Wall.</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the room how their practice handles a patient death today. Most already send a sympathy card. Memorial giving builds on what they already do; it is not a new routine.</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Veterinary Care Funds are regional. A gift made by a practice goes to the fund for that practice's region, so the money comes back to animals in the same community. If anyone asks about grant details, point them to the Foundation site or the NYSVMS office at (518) 869-7867.</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Everything happens at remember.nysvms.org. The screen on the right is the first step: the pet's name, a message from the team, who cared for them, and a box to mail a sympathy card. Sign-in is a link emailed to a work address; it keeps the practice signed in for 30 days on that device. A practice in a hurry can continue without signing in, and NYSVMS staff confirm with the practice before any card is printed. Nothing goes to the family automatically: the practice passes on each family's link, so it stays in control of what the client hears and when.</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live Legacy Wall. Every card here was added with the family's approval. The wall can be filtered by hospital or by regional fund, so a practice can see all of its own patients in one place. Families are never rushed: the link has no deadline.</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usually the first question practice owners ask. The short answer: the Foundation treats these families as the practice's clients. Nothing goes on the wall without the owner's approval, card addresses are not retained, and a family only gets further appeals if they give or opt in, at most twice a year.</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Hand out the flyer now. Ask each practice to pick one person who will own memorial giving. Close by thanking them: every gift stays in this region and helps another family afford care.</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body">
    <p:bg>
      <p:bgPr>
        <a:solidFill>
          <a:srgbClr val="F6F0E8"/>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2800" y="1330920"/>
            <a:ext cx="10566400" cy="502841"/>
          </a:xfrm>
          <a:prstGeom prst="rect">
            <a:avLst/>
          </a:prstGeom>
          <a:noFill/>
          <a:ln/>
        </p:spPr>
        <p:txBody>
          <a:bodyPr wrap="square" lIns="0" tIns="0" rIns="0" bIns="0" rtlCol="0" anchor="t"/>
          <a:lstStyle>
            <a:lvl1pPr marL="0" indent="0" algn="l">
              <a:lnSpc>
                <a:spcPct val="115000"/>
              </a:lnSpc>
              <a:buNone/>
              <a:defRPr lang="en-US" sz="3600" dirty="0">
                <a:solidFill>
                  <a:srgbClr val="0A5A85"/>
                </a:solidFill>
                <a:latin typeface="Roboto" pitchFamily="34" charset="0"/>
                <a:ea typeface="Roboto" pitchFamily="34" charset="-122"/>
                <a:cs typeface="Roboto" pitchFamily="34" charset="-120"/>
              </a:defRPr>
            </a:lvl1pPr>
          </a:lstStyle>
          <a:p>
            <a:pPr marL="0" indent="0" algn="l">
              <a:lnSpc>
                <a:spcPct val="115000"/>
              </a:lnSpc>
              <a:buNone/>
            </a:pPr>
            <a:endParaRPr lang="en-US" sz="3600" dirty="0"/>
          </a:p>
        </p:txBody>
      </p:sp>
      <p:sp>
        <p:nvSpPr>
          <p:cNvPr id="3" name="Text Placeholder 2"/>
          <p:cNvSpPr>
            <a:spLocks noGrp="1"/>
          </p:cNvSpPr>
          <p:nvPr>
            <p:ph type="body" idx="101"/>
          </p:nvPr>
        </p:nvSpPr>
        <p:spPr>
          <a:xfrm>
            <a:off x="812800" y="2138561"/>
            <a:ext cx="10566400" cy="3906639"/>
          </a:xfrm>
          <a:prstGeom prst="rect">
            <a:avLst/>
          </a:prstGeom>
          <a:noFill/>
          <a:ln/>
        </p:spPr>
        <p:txBody>
          <a:bodyPr wrap="square" lIns="0" tIns="0" rIns="0" bIns="0" rtlCol="0" anchor="t"/>
          <a:lstStyle>
            <a:lvl1pPr marL="0" indent="0" algn="l">
              <a:lnSpc>
                <a:spcPct val="140000"/>
              </a:lnSpc>
              <a:buNone/>
              <a:defRPr lang="en-US" sz="1600" dirty="0">
                <a:solidFill>
                  <a:srgbClr val="0A5A85"/>
                </a:solidFill>
                <a:latin typeface="Lato" pitchFamily="34" charset="0"/>
                <a:ea typeface="Lato" pitchFamily="34" charset="-122"/>
                <a:cs typeface="Lato" pitchFamily="34" charset="-120"/>
              </a:defRPr>
            </a:lvl1pPr>
          </a:lstStyle>
          <a:p>
            <a:pPr marL="0" indent="0" algn="l">
              <a:lnSpc>
                <a:spcPct val="140000"/>
              </a:lnSpc>
              <a:buNone/>
            </a:pPr>
            <a:endParaRPr lang="en-US" sz="1600"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6F0E8"/>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2800" y="1330920"/>
            <a:ext cx="10566400" cy="502841"/>
          </a:xfrm>
          <a:prstGeom prst="rect">
            <a:avLst/>
          </a:prstGeom>
          <a:noFill/>
          <a:ln/>
        </p:spPr>
        <p:txBody>
          <a:bodyPr wrap="square" lIns="0" tIns="0" rIns="0" bIns="0" rtlCol="0" anchor="t"/>
          <a:lstStyle>
            <a:lvl1pPr marL="0" indent="0" algn="l">
              <a:lnSpc>
                <a:spcPct val="115000"/>
              </a:lnSpc>
              <a:buNone/>
              <a:defRPr lang="en-US" sz="3600" dirty="0">
                <a:solidFill>
                  <a:srgbClr val="0A5A85"/>
                </a:solidFill>
                <a:latin typeface="Roboto" pitchFamily="34" charset="0"/>
                <a:ea typeface="Roboto" pitchFamily="34" charset="-122"/>
                <a:cs typeface="Roboto" pitchFamily="34" charset="-120"/>
              </a:defRPr>
            </a:lvl1pPr>
          </a:lstStyle>
          <a:p>
            <a:pPr marL="0" indent="0" algn="l">
              <a:lnSpc>
                <a:spcPct val="115000"/>
              </a:lnSpc>
              <a:buNone/>
            </a:pPr>
            <a:endParaRPr lang="en-US" sz="3600" dirty="0"/>
          </a:p>
        </p:txBody>
      </p:sp>
      <p:sp>
        <p:nvSpPr>
          <p:cNvPr id="3" name="Text Placeholder 2"/>
          <p:cNvSpPr>
            <a:spLocks noGrp="1"/>
          </p:cNvSpPr>
          <p:nvPr>
            <p:ph type="body" idx="101"/>
          </p:nvPr>
        </p:nvSpPr>
        <p:spPr>
          <a:xfrm>
            <a:off x="812800" y="2138561"/>
            <a:ext cx="10566400" cy="3906639"/>
          </a:xfrm>
          <a:prstGeom prst="rect">
            <a:avLst/>
          </a:prstGeom>
          <a:noFill/>
          <a:ln/>
        </p:spPr>
        <p:txBody>
          <a:bodyPr wrap="square" lIns="0" tIns="0" rIns="0" bIns="0" rtlCol="0" anchor="t"/>
          <a:lstStyle>
            <a:lvl1pPr marL="0" indent="0" algn="l">
              <a:lnSpc>
                <a:spcPct val="140000"/>
              </a:lnSpc>
              <a:buNone/>
              <a:defRPr lang="en-US" sz="1600" dirty="0">
                <a:solidFill>
                  <a:srgbClr val="0A5A85"/>
                </a:solidFill>
                <a:latin typeface="Lato" pitchFamily="34" charset="0"/>
                <a:ea typeface="Lato" pitchFamily="34" charset="-122"/>
                <a:cs typeface="Lato" pitchFamily="34" charset="-120"/>
              </a:defRPr>
            </a:lvl1pPr>
          </a:lstStyle>
          <a:p>
            <a:pPr marL="0" indent="0" algn="l">
              <a:lnSpc>
                <a:spcPct val="140000"/>
              </a:lnSpc>
              <a:buNone/>
            </a:pPr>
            <a:endParaRPr lang="en-US" sz="1600"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6F0E8"/>
        </a:solidFill>
        <a:effectLst/>
      </p:bgPr>
    </p:bg>
    <p:spTree>
      <p:nvGrpSpPr>
        <p:cNvPr id="1" name=""/>
        <p:cNvGrpSpPr/>
        <p:nvPr/>
      </p:nvGrpSpPr>
      <p:grpSpPr>
        <a:xfrm>
          <a:off x="0" y="0"/>
          <a:ext cx="0" cy="0"/>
          <a:chOff x="0" y="0"/>
          <a:chExt cx="0" cy="0"/>
        </a:xfrm>
      </p:grpSpPr>
      <p:sp>
        <p:nvSpPr>
          <p:cNvPr id="2" name="Shape 0"/>
          <p:cNvSpPr/>
          <p:nvPr/>
        </p:nvSpPr>
        <p:spPr>
          <a:xfrm>
            <a:off x="0" y="0"/>
            <a:ext cx="12192000" cy="76200"/>
          </a:xfrm>
          <a:prstGeom prst="rect">
            <a:avLst/>
          </a:prstGeom>
          <a:solidFill>
            <a:srgbClr val="A86846"/>
          </a:solidFill>
          <a:ln/>
        </p:spPr>
        <p:txBody>
          <a:bodyPr/>
          <a:lstStyle/>
          <a:p>
            <a:endParaRPr lang="en-US"/>
          </a:p>
        </p:txBody>
      </p:sp>
      <p:pic>
        <p:nvPicPr>
          <p:cNvPr id="3" name="Image 0" descr="New York State Veterinary Medical Society"/>
          <p:cNvPicPr>
            <a:picLocks noChangeAspect="1"/>
          </p:cNvPicPr>
          <p:nvPr/>
        </p:nvPicPr>
        <p:blipFill>
          <a:blip r:embed="rId3"/>
          <a:srcRect l="-134" r="-134"/>
          <a:stretch/>
        </p:blipFill>
        <p:spPr>
          <a:xfrm>
            <a:off x="787916" y="254000"/>
            <a:ext cx="2838597" cy="715108"/>
          </a:xfrm>
          <a:prstGeom prst="rect">
            <a:avLst/>
          </a:prstGeom>
        </p:spPr>
      </p:pic>
      <p:sp>
        <p:nvSpPr>
          <p:cNvPr id="4" name="Shape 1"/>
          <p:cNvSpPr/>
          <p:nvPr/>
        </p:nvSpPr>
        <p:spPr>
          <a:xfrm>
            <a:off x="812800" y="1442283"/>
            <a:ext cx="139700" cy="139700"/>
          </a:xfrm>
          <a:prstGeom prst="roundRect">
            <a:avLst>
              <a:gd name="adj" fmla="val 50000"/>
            </a:avLst>
          </a:prstGeom>
          <a:solidFill>
            <a:srgbClr val="A86846"/>
          </a:solidFill>
          <a:ln/>
        </p:spPr>
        <p:txBody>
          <a:bodyPr/>
          <a:lstStyle/>
          <a:p>
            <a:endParaRPr lang="en-US"/>
          </a:p>
        </p:txBody>
      </p:sp>
      <p:sp>
        <p:nvSpPr>
          <p:cNvPr id="5" name="Text 2"/>
          <p:cNvSpPr/>
          <p:nvPr/>
        </p:nvSpPr>
        <p:spPr>
          <a:xfrm>
            <a:off x="1054100" y="1405473"/>
            <a:ext cx="2769632" cy="238720"/>
          </a:xfrm>
          <a:prstGeom prst="rect">
            <a:avLst/>
          </a:prstGeom>
          <a:noFill/>
          <a:ln/>
        </p:spPr>
        <p:txBody>
          <a:bodyPr wrap="square" lIns="0" tIns="0" rIns="0" bIns="0" rtlCol="0" anchor="t">
            <a:normAutofit/>
          </a:bodyPr>
          <a:lstStyle/>
          <a:p>
            <a:pPr marL="0" indent="0" algn="l">
              <a:lnSpc>
                <a:spcPts val="1680"/>
              </a:lnSpc>
              <a:buNone/>
            </a:pPr>
            <a:r>
              <a:rPr lang="en-US" sz="1200" b="1" kern="0" spc="200" dirty="0">
                <a:solidFill>
                  <a:srgbClr val="96593B"/>
                </a:solidFill>
                <a:latin typeface="Roboto" pitchFamily="34" charset="0"/>
                <a:ea typeface="Roboto" pitchFamily="34" charset="-122"/>
                <a:cs typeface="Roboto" pitchFamily="34" charset="-120"/>
              </a:rPr>
              <a:t>FOR ANIMALS TOGETHER</a:t>
            </a:r>
            <a:endParaRPr lang="en-US" sz="1200" dirty="0"/>
          </a:p>
        </p:txBody>
      </p:sp>
      <p:sp>
        <p:nvSpPr>
          <p:cNvPr id="6" name="Text 3"/>
          <p:cNvSpPr>
            <a:spLocks noGrp="1"/>
          </p:cNvSpPr>
          <p:nvPr>
            <p:ph type="title"/>
          </p:nvPr>
        </p:nvSpPr>
        <p:spPr>
          <a:xfrm>
            <a:off x="812801" y="1821993"/>
            <a:ext cx="4525108" cy="1518841"/>
          </a:xfrm>
          <a:prstGeom prst="rect">
            <a:avLst/>
          </a:prstGeom>
          <a:noFill/>
          <a:ln/>
        </p:spPr>
        <p:txBody>
          <a:bodyPr wrap="square" lIns="0" tIns="0" rIns="0" bIns="0" rtlCol="0" anchor="t">
            <a:normAutofit fontScale="90000"/>
          </a:bodyPr>
          <a:lstStyle/>
          <a:p>
            <a:pPr marL="0" indent="0" algn="l">
              <a:lnSpc>
                <a:spcPts val="5880"/>
              </a:lnSpc>
              <a:buNone/>
            </a:pPr>
            <a:r>
              <a:rPr lang="en-US" sz="5600" b="0" i="0" dirty="0">
                <a:solidFill>
                  <a:srgbClr val="0A5A85"/>
                </a:solidFill>
                <a:latin typeface="Roboto" pitchFamily="34" charset="0"/>
                <a:ea typeface="Roboto" pitchFamily="34" charset="-122"/>
                <a:cs typeface="Roboto" pitchFamily="34" charset="-120"/>
              </a:rPr>
              <a:t>Memorial giving for veterinary teams</a:t>
            </a:r>
            <a:endParaRPr lang="en-US" sz="5600" dirty="0"/>
          </a:p>
        </p:txBody>
      </p:sp>
      <p:sp>
        <p:nvSpPr>
          <p:cNvPr id="7" name="Text 4"/>
          <p:cNvSpPr/>
          <p:nvPr/>
        </p:nvSpPr>
        <p:spPr>
          <a:xfrm>
            <a:off x="787916" y="4225258"/>
            <a:ext cx="4151407" cy="1128279"/>
          </a:xfrm>
          <a:prstGeom prst="rect">
            <a:avLst/>
          </a:prstGeom>
          <a:noFill/>
          <a:ln/>
        </p:spPr>
        <p:txBody>
          <a:bodyPr wrap="square" lIns="0" tIns="0" rIns="0" bIns="0" rtlCol="0" anchor="t">
            <a:normAutofit/>
          </a:bodyPr>
          <a:lstStyle/>
          <a:p>
            <a:pPr marL="0" indent="0" algn="l">
              <a:lnSpc>
                <a:spcPts val="3080"/>
              </a:lnSpc>
              <a:buNone/>
            </a:pPr>
            <a:r>
              <a:rPr lang="en-US" sz="2200" i="1" dirty="0">
                <a:solidFill>
                  <a:srgbClr val="4D6A92"/>
                </a:solidFill>
                <a:latin typeface="Lato" pitchFamily="34" charset="0"/>
                <a:ea typeface="Lato" pitchFamily="34" charset="-122"/>
                <a:cs typeface="Lato" pitchFamily="34" charset="-120"/>
              </a:rPr>
              <a:t>Honor a patient. </a:t>
            </a:r>
          </a:p>
          <a:p>
            <a:pPr marL="0" indent="0" algn="l">
              <a:lnSpc>
                <a:spcPts val="3080"/>
              </a:lnSpc>
              <a:buNone/>
            </a:pPr>
            <a:r>
              <a:rPr lang="en-US" sz="2200" i="1" dirty="0">
                <a:solidFill>
                  <a:srgbClr val="4D6A92"/>
                </a:solidFill>
                <a:latin typeface="Lato" pitchFamily="34" charset="0"/>
                <a:ea typeface="Lato" pitchFamily="34" charset="-122"/>
                <a:cs typeface="Lato" pitchFamily="34" charset="-120"/>
              </a:rPr>
              <a:t>Help care for the next one.</a:t>
            </a:r>
            <a:endParaRPr lang="en-US" sz="2200" dirty="0"/>
          </a:p>
        </p:txBody>
      </p:sp>
      <p:sp>
        <p:nvSpPr>
          <p:cNvPr id="8" name="Text 5"/>
          <p:cNvSpPr/>
          <p:nvPr/>
        </p:nvSpPr>
        <p:spPr>
          <a:xfrm>
            <a:off x="787916" y="6080405"/>
            <a:ext cx="10883392" cy="274241"/>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4D6A92"/>
                </a:solidFill>
                <a:latin typeface="Lato" pitchFamily="34" charset="0"/>
                <a:ea typeface="Lato" pitchFamily="34" charset="-122"/>
                <a:cs typeface="Lato" pitchFamily="34" charset="-120"/>
              </a:rPr>
              <a:t>NYSVMS Foundation · New York State Veterinary Care Funds</a:t>
            </a:r>
            <a:endParaRPr lang="en-US" sz="1400" dirty="0"/>
          </a:p>
        </p:txBody>
      </p:sp>
      <p:pic>
        <p:nvPicPr>
          <p:cNvPr id="12" name="Picture 11">
            <a:extLst>
              <a:ext uri="{FF2B5EF4-FFF2-40B4-BE49-F238E27FC236}">
                <a16:creationId xmlns:a16="http://schemas.microsoft.com/office/drawing/2014/main" id="{87AB2079-08F8-E270-6E79-434EAE083127}"/>
              </a:ext>
            </a:extLst>
          </p:cNvPr>
          <p:cNvPicPr>
            <a:picLocks noChangeAspect="1"/>
          </p:cNvPicPr>
          <p:nvPr/>
        </p:nvPicPr>
        <p:blipFill>
          <a:blip r:embed="rId4"/>
          <a:stretch>
            <a:fillRect/>
          </a:stretch>
        </p:blipFill>
        <p:spPr>
          <a:xfrm>
            <a:off x="6096000" y="76200"/>
            <a:ext cx="7223864"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6F0E8"/>
        </a:solidFill>
        <a:effectLst/>
      </p:bgPr>
    </p:bg>
    <p:spTree>
      <p:nvGrpSpPr>
        <p:cNvPr id="1" name=""/>
        <p:cNvGrpSpPr/>
        <p:nvPr/>
      </p:nvGrpSpPr>
      <p:grpSpPr>
        <a:xfrm>
          <a:off x="0" y="0"/>
          <a:ext cx="0" cy="0"/>
          <a:chOff x="0" y="0"/>
          <a:chExt cx="0" cy="0"/>
        </a:xfrm>
      </p:grpSpPr>
      <p:sp>
        <p:nvSpPr>
          <p:cNvPr id="2" name="Shape 0"/>
          <p:cNvSpPr/>
          <p:nvPr/>
        </p:nvSpPr>
        <p:spPr>
          <a:xfrm>
            <a:off x="0" y="0"/>
            <a:ext cx="12192000" cy="76200"/>
          </a:xfrm>
          <a:prstGeom prst="rect">
            <a:avLst/>
          </a:prstGeom>
          <a:solidFill>
            <a:srgbClr val="A86846"/>
          </a:solidFill>
          <a:ln/>
        </p:spPr>
        <p:txBody>
          <a:bodyPr/>
          <a:lstStyle/>
          <a:p>
            <a:endParaRPr lang="en-US"/>
          </a:p>
        </p:txBody>
      </p:sp>
      <p:sp>
        <p:nvSpPr>
          <p:cNvPr id="3" name="Shape 1"/>
          <p:cNvSpPr/>
          <p:nvPr/>
        </p:nvSpPr>
        <p:spPr>
          <a:xfrm>
            <a:off x="812800" y="849610"/>
            <a:ext cx="139700" cy="139700"/>
          </a:xfrm>
          <a:prstGeom prst="roundRect">
            <a:avLst>
              <a:gd name="adj" fmla="val 50000"/>
            </a:avLst>
          </a:prstGeom>
          <a:solidFill>
            <a:srgbClr val="A86846"/>
          </a:solidFill>
          <a:ln/>
        </p:spPr>
        <p:txBody>
          <a:bodyPr/>
          <a:lstStyle/>
          <a:p>
            <a:endParaRPr lang="en-US"/>
          </a:p>
        </p:txBody>
      </p:sp>
      <p:sp>
        <p:nvSpPr>
          <p:cNvPr id="4" name="Text 2"/>
          <p:cNvSpPr/>
          <p:nvPr/>
        </p:nvSpPr>
        <p:spPr>
          <a:xfrm>
            <a:off x="1054100" y="812800"/>
            <a:ext cx="1484590" cy="238720"/>
          </a:xfrm>
          <a:prstGeom prst="rect">
            <a:avLst/>
          </a:prstGeom>
          <a:noFill/>
          <a:ln/>
        </p:spPr>
        <p:txBody>
          <a:bodyPr wrap="square" lIns="0" tIns="0" rIns="0" bIns="0" rtlCol="0" anchor="t">
            <a:normAutofit/>
          </a:bodyPr>
          <a:lstStyle/>
          <a:p>
            <a:pPr marL="0" indent="0" algn="l">
              <a:lnSpc>
                <a:spcPts val="1680"/>
              </a:lnSpc>
              <a:buNone/>
            </a:pPr>
            <a:r>
              <a:rPr lang="en-US" sz="1200" b="1" kern="0" spc="200" dirty="0">
                <a:solidFill>
                  <a:srgbClr val="96593B"/>
                </a:solidFill>
                <a:latin typeface="Roboto" pitchFamily="34" charset="0"/>
                <a:ea typeface="Roboto" pitchFamily="34" charset="-122"/>
                <a:cs typeface="Roboto" pitchFamily="34" charset="-120"/>
              </a:rPr>
              <a:t>THE MOMENT</a:t>
            </a:r>
            <a:endParaRPr lang="en-US" sz="1200" dirty="0"/>
          </a:p>
        </p:txBody>
      </p:sp>
      <p:sp>
        <p:nvSpPr>
          <p:cNvPr id="5" name="Text 3"/>
          <p:cNvSpPr>
            <a:spLocks noGrp="1"/>
          </p:cNvSpPr>
          <p:nvPr>
            <p:ph type="title"/>
          </p:nvPr>
        </p:nvSpPr>
        <p:spPr>
          <a:xfrm>
            <a:off x="812800" y="1330920"/>
            <a:ext cx="5447323" cy="1031081"/>
          </a:xfrm>
          <a:prstGeom prst="rect">
            <a:avLst/>
          </a:prstGeom>
          <a:noFill/>
          <a:ln/>
        </p:spPr>
        <p:txBody>
          <a:bodyPr wrap="square" lIns="0" tIns="0" rIns="0" bIns="0" rtlCol="0" anchor="t">
            <a:normAutofit/>
          </a:bodyPr>
          <a:lstStyle/>
          <a:p>
            <a:pPr marL="0" indent="0" algn="l">
              <a:lnSpc>
                <a:spcPts val="3960"/>
              </a:lnSpc>
              <a:buNone/>
            </a:pPr>
            <a:r>
              <a:rPr lang="en-US" sz="3600" b="0" i="0" dirty="0">
                <a:solidFill>
                  <a:srgbClr val="0A5A85"/>
                </a:solidFill>
                <a:latin typeface="Roboto" pitchFamily="34" charset="0"/>
                <a:ea typeface="Roboto" pitchFamily="34" charset="-122"/>
                <a:cs typeface="Roboto" pitchFamily="34" charset="-120"/>
              </a:rPr>
              <a:t>Your team already marks the loss of a patient.</a:t>
            </a:r>
            <a:endParaRPr lang="en-US" sz="3600" dirty="0"/>
          </a:p>
        </p:txBody>
      </p:sp>
      <p:sp>
        <p:nvSpPr>
          <p:cNvPr id="6" name="Text 4"/>
          <p:cNvSpPr/>
          <p:nvPr/>
        </p:nvSpPr>
        <p:spPr>
          <a:xfrm>
            <a:off x="812800" y="2829322"/>
            <a:ext cx="5228492" cy="2524216"/>
          </a:xfrm>
          <a:prstGeom prst="rect">
            <a:avLst/>
          </a:prstGeom>
          <a:noFill/>
          <a:ln/>
        </p:spPr>
        <p:txBody>
          <a:bodyPr wrap="square" lIns="0" tIns="0" rIns="0" bIns="0" rtlCol="0" anchor="t">
            <a:normAutofit fontScale="85000" lnSpcReduction="10000"/>
          </a:bodyPr>
          <a:lstStyle/>
          <a:p>
            <a:pPr marL="0" indent="0" algn="l">
              <a:lnSpc>
                <a:spcPts val="3000"/>
              </a:lnSpc>
              <a:buNone/>
            </a:pPr>
            <a:r>
              <a:rPr lang="en-US" sz="3200" dirty="0">
                <a:solidFill>
                  <a:srgbClr val="333333"/>
                </a:solidFill>
                <a:latin typeface="Lato" pitchFamily="34" charset="0"/>
                <a:ea typeface="Lato" pitchFamily="34" charset="-122"/>
                <a:cs typeface="Lato" pitchFamily="34" charset="-120"/>
              </a:rPr>
              <a:t>Memorial giving adds a small gift in the pet's name to that moment, </a:t>
            </a:r>
          </a:p>
          <a:p>
            <a:pPr marL="0" indent="0" algn="l">
              <a:lnSpc>
                <a:spcPts val="3000"/>
              </a:lnSpc>
              <a:buNone/>
            </a:pPr>
            <a:endParaRPr lang="en-US" sz="3200" dirty="0">
              <a:solidFill>
                <a:srgbClr val="333333"/>
              </a:solidFill>
              <a:latin typeface="Lato" pitchFamily="34" charset="0"/>
              <a:ea typeface="Lato" pitchFamily="34" charset="-122"/>
              <a:cs typeface="Lato" pitchFamily="34" charset="-120"/>
            </a:endParaRPr>
          </a:p>
          <a:p>
            <a:pPr marL="0" indent="0" algn="l">
              <a:lnSpc>
                <a:spcPts val="3000"/>
              </a:lnSpc>
              <a:buNone/>
            </a:pPr>
            <a:r>
              <a:rPr lang="en-US" sz="3200" dirty="0">
                <a:solidFill>
                  <a:srgbClr val="333333"/>
                </a:solidFill>
                <a:latin typeface="Lato" pitchFamily="34" charset="0"/>
                <a:ea typeface="Lato" pitchFamily="34" charset="-122"/>
                <a:cs typeface="Lato" pitchFamily="34" charset="-120"/>
              </a:rPr>
              <a:t>The client may later make a larger gift that pays for care for other animals in your region.</a:t>
            </a:r>
            <a:endParaRPr lang="en-US" sz="3200" dirty="0"/>
          </a:p>
        </p:txBody>
      </p:sp>
      <p:sp>
        <p:nvSpPr>
          <p:cNvPr id="7" name="Text 5"/>
          <p:cNvSpPr/>
          <p:nvPr/>
        </p:nvSpPr>
        <p:spPr>
          <a:xfrm>
            <a:off x="812800" y="6238280"/>
            <a:ext cx="784860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4D6A92"/>
                </a:solidFill>
                <a:latin typeface="Lato" pitchFamily="34" charset="0"/>
                <a:ea typeface="Lato" pitchFamily="34" charset="-122"/>
                <a:cs typeface="Lato" pitchFamily="34" charset="-120"/>
              </a:rPr>
              <a:t>NYSVMS Foundation · New York State Veterinary Care Funds</a:t>
            </a:r>
            <a:endParaRPr lang="en-US" sz="1200" dirty="0"/>
          </a:p>
        </p:txBody>
      </p:sp>
      <p:pic>
        <p:nvPicPr>
          <p:cNvPr id="9" name="Picture 8">
            <a:extLst>
              <a:ext uri="{FF2B5EF4-FFF2-40B4-BE49-F238E27FC236}">
                <a16:creationId xmlns:a16="http://schemas.microsoft.com/office/drawing/2014/main" id="{83B08DFA-B3BA-6128-D905-5B1699566765}"/>
              </a:ext>
            </a:extLst>
          </p:cNvPr>
          <p:cNvPicPr>
            <a:picLocks noChangeAspect="1"/>
          </p:cNvPicPr>
          <p:nvPr/>
        </p:nvPicPr>
        <p:blipFill>
          <a:blip r:embed="rId3"/>
          <a:stretch>
            <a:fillRect/>
          </a:stretch>
        </p:blipFill>
        <p:spPr>
          <a:xfrm>
            <a:off x="6340699" y="347960"/>
            <a:ext cx="5615572" cy="616208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6F0E8"/>
        </a:solidFill>
        <a:effectLst/>
      </p:bgPr>
    </p:bg>
    <p:spTree>
      <p:nvGrpSpPr>
        <p:cNvPr id="1" name=""/>
        <p:cNvGrpSpPr/>
        <p:nvPr/>
      </p:nvGrpSpPr>
      <p:grpSpPr>
        <a:xfrm>
          <a:off x="0" y="0"/>
          <a:ext cx="0" cy="0"/>
          <a:chOff x="0" y="0"/>
          <a:chExt cx="0" cy="0"/>
        </a:xfrm>
      </p:grpSpPr>
      <p:sp>
        <p:nvSpPr>
          <p:cNvPr id="2" name="Shape 0"/>
          <p:cNvSpPr/>
          <p:nvPr/>
        </p:nvSpPr>
        <p:spPr>
          <a:xfrm>
            <a:off x="0" y="0"/>
            <a:ext cx="12192000" cy="76200"/>
          </a:xfrm>
          <a:prstGeom prst="rect">
            <a:avLst/>
          </a:prstGeom>
          <a:solidFill>
            <a:srgbClr val="A86846"/>
          </a:solidFill>
          <a:ln/>
        </p:spPr>
        <p:txBody>
          <a:bodyPr/>
          <a:lstStyle/>
          <a:p>
            <a:endParaRPr lang="en-US"/>
          </a:p>
        </p:txBody>
      </p:sp>
      <p:sp>
        <p:nvSpPr>
          <p:cNvPr id="3" name="Shape 1"/>
          <p:cNvSpPr/>
          <p:nvPr/>
        </p:nvSpPr>
        <p:spPr>
          <a:xfrm>
            <a:off x="812800" y="849610"/>
            <a:ext cx="139700" cy="139700"/>
          </a:xfrm>
          <a:prstGeom prst="roundRect">
            <a:avLst>
              <a:gd name="adj" fmla="val 50000"/>
            </a:avLst>
          </a:prstGeom>
          <a:solidFill>
            <a:srgbClr val="A86846"/>
          </a:solidFill>
          <a:ln/>
        </p:spPr>
        <p:txBody>
          <a:bodyPr/>
          <a:lstStyle/>
          <a:p>
            <a:endParaRPr lang="en-US"/>
          </a:p>
        </p:txBody>
      </p:sp>
      <p:sp>
        <p:nvSpPr>
          <p:cNvPr id="4" name="Text 2"/>
          <p:cNvSpPr/>
          <p:nvPr/>
        </p:nvSpPr>
        <p:spPr>
          <a:xfrm>
            <a:off x="1054100" y="812800"/>
            <a:ext cx="2523173" cy="238720"/>
          </a:xfrm>
          <a:prstGeom prst="rect">
            <a:avLst/>
          </a:prstGeom>
          <a:noFill/>
          <a:ln/>
        </p:spPr>
        <p:txBody>
          <a:bodyPr wrap="square" lIns="0" tIns="0" rIns="0" bIns="0" rtlCol="0" anchor="t">
            <a:normAutofit/>
          </a:bodyPr>
          <a:lstStyle/>
          <a:p>
            <a:pPr marL="0" indent="0" algn="l">
              <a:lnSpc>
                <a:spcPts val="1680"/>
              </a:lnSpc>
              <a:buNone/>
            </a:pPr>
            <a:r>
              <a:rPr lang="en-US" sz="1200" b="1" kern="0" spc="200" dirty="0">
                <a:solidFill>
                  <a:srgbClr val="96593B"/>
                </a:solidFill>
                <a:latin typeface="Roboto" pitchFamily="34" charset="0"/>
                <a:ea typeface="Roboto" pitchFamily="34" charset="-122"/>
                <a:cs typeface="Roboto" pitchFamily="34" charset="-120"/>
              </a:rPr>
              <a:t>WHERE THE GIFT GOES</a:t>
            </a:r>
            <a:endParaRPr lang="en-US" sz="1200" dirty="0"/>
          </a:p>
        </p:txBody>
      </p:sp>
      <p:sp>
        <p:nvSpPr>
          <p:cNvPr id="5" name="Text 3"/>
          <p:cNvSpPr>
            <a:spLocks noGrp="1"/>
          </p:cNvSpPr>
          <p:nvPr>
            <p:ph type="title"/>
          </p:nvPr>
        </p:nvSpPr>
        <p:spPr>
          <a:xfrm>
            <a:off x="812800" y="1330920"/>
            <a:ext cx="10883392" cy="2254250"/>
          </a:xfrm>
          <a:prstGeom prst="rect">
            <a:avLst/>
          </a:prstGeom>
          <a:noFill/>
          <a:ln/>
        </p:spPr>
        <p:txBody>
          <a:bodyPr wrap="square" lIns="0" tIns="0" rIns="0" bIns="0" rtlCol="0" anchor="t">
            <a:normAutofit/>
          </a:bodyPr>
          <a:lstStyle/>
          <a:p>
            <a:pPr marL="0" indent="0" algn="l">
              <a:lnSpc>
                <a:spcPts val="3960"/>
              </a:lnSpc>
              <a:buNone/>
            </a:pPr>
            <a:r>
              <a:rPr lang="en-US" sz="3600" b="0" i="0" dirty="0">
                <a:solidFill>
                  <a:srgbClr val="0A5A85"/>
                </a:solidFill>
                <a:latin typeface="Roboto" pitchFamily="34" charset="0"/>
                <a:ea typeface="Roboto" pitchFamily="34" charset="-122"/>
                <a:cs typeface="Roboto" pitchFamily="34" charset="-120"/>
              </a:rPr>
              <a:t>Several State VMAs have found that pet owners subsequently donate substantial sums to the fund</a:t>
            </a:r>
            <a:br>
              <a:rPr lang="en-US" sz="3600" b="0" i="0" dirty="0">
                <a:solidFill>
                  <a:srgbClr val="0A5A85"/>
                </a:solidFill>
                <a:latin typeface="Roboto" pitchFamily="34" charset="0"/>
                <a:ea typeface="Roboto" pitchFamily="34" charset="-122"/>
                <a:cs typeface="Roboto" pitchFamily="34" charset="-120"/>
              </a:rPr>
            </a:br>
            <a:br>
              <a:rPr lang="en-US" sz="3600" b="0" i="0" dirty="0">
                <a:solidFill>
                  <a:srgbClr val="0A5A85"/>
                </a:solidFill>
                <a:latin typeface="Roboto" pitchFamily="34" charset="0"/>
                <a:ea typeface="Roboto" pitchFamily="34" charset="-122"/>
                <a:cs typeface="Roboto" pitchFamily="34" charset="-120"/>
              </a:rPr>
            </a:br>
            <a:r>
              <a:rPr lang="en-US" sz="3600" b="0" i="0" dirty="0">
                <a:solidFill>
                  <a:srgbClr val="0A5A85"/>
                </a:solidFill>
                <a:latin typeface="Roboto" pitchFamily="34" charset="0"/>
                <a:ea typeface="Roboto" pitchFamily="34" charset="-122"/>
                <a:cs typeface="Roboto" pitchFamily="34" charset="-120"/>
              </a:rPr>
              <a:t>These owners are the primary source of funding</a:t>
            </a:r>
            <a:endParaRPr lang="en-US" sz="3600" dirty="0"/>
          </a:p>
        </p:txBody>
      </p:sp>
      <p:sp>
        <p:nvSpPr>
          <p:cNvPr id="6" name="Shape 4"/>
          <p:cNvSpPr/>
          <p:nvPr/>
        </p:nvSpPr>
        <p:spPr>
          <a:xfrm>
            <a:off x="734646" y="3754140"/>
            <a:ext cx="3352800" cy="2254250"/>
          </a:xfrm>
          <a:prstGeom prst="roundRect">
            <a:avLst>
              <a:gd name="adj" fmla="val 1690"/>
            </a:avLst>
          </a:prstGeom>
          <a:solidFill>
            <a:srgbClr val="FFFFFF"/>
          </a:solidFill>
          <a:ln/>
        </p:spPr>
        <p:txBody>
          <a:bodyPr/>
          <a:lstStyle/>
          <a:p>
            <a:endParaRPr lang="en-US"/>
          </a:p>
        </p:txBody>
      </p:sp>
      <p:sp>
        <p:nvSpPr>
          <p:cNvPr id="7" name="Shape 5"/>
          <p:cNvSpPr/>
          <p:nvPr/>
        </p:nvSpPr>
        <p:spPr>
          <a:xfrm>
            <a:off x="734646" y="3754140"/>
            <a:ext cx="3352800" cy="2254250"/>
          </a:xfrm>
          <a:custGeom>
            <a:avLst/>
            <a:gdLst/>
            <a:ahLst/>
            <a:cxnLst/>
            <a:rect l="l" t="t" r="r" b="b"/>
            <a:pathLst>
              <a:path w="3352800" h="2254250">
                <a:moveTo>
                  <a:pt x="0" y="50800"/>
                </a:moveTo>
                <a:lnTo>
                  <a:pt x="0" y="38100"/>
                </a:lnTo>
                <a:arcTo wR="38100" hR="38100" stAng="10800000" swAng="5400000"/>
                <a:lnTo>
                  <a:pt x="3314700" y="0"/>
                </a:lnTo>
                <a:arcTo wR="38100" hR="38100" stAng="16200000" swAng="5400000"/>
                <a:lnTo>
                  <a:pt x="3352800" y="50800"/>
                </a:lnTo>
                <a:lnTo>
                  <a:pt x="0" y="50800"/>
                </a:lnTo>
                <a:close/>
              </a:path>
            </a:pathLst>
          </a:custGeom>
          <a:solidFill>
            <a:srgbClr val="A86846"/>
          </a:solidFill>
          <a:ln/>
        </p:spPr>
        <p:txBody>
          <a:bodyPr/>
          <a:lstStyle/>
          <a:p>
            <a:endParaRPr lang="en-US"/>
          </a:p>
        </p:txBody>
      </p:sp>
      <p:sp>
        <p:nvSpPr>
          <p:cNvPr id="8" name="Text 6"/>
          <p:cNvSpPr/>
          <p:nvPr/>
        </p:nvSpPr>
        <p:spPr>
          <a:xfrm>
            <a:off x="1039446" y="4109740"/>
            <a:ext cx="2825496" cy="330200"/>
          </a:xfrm>
          <a:prstGeom prst="rect">
            <a:avLst/>
          </a:prstGeom>
          <a:noFill/>
          <a:ln/>
        </p:spPr>
        <p:txBody>
          <a:bodyPr wrap="square" lIns="0" tIns="0" rIns="0" bIns="0" rtlCol="0" anchor="t">
            <a:normAutofit/>
          </a:bodyPr>
          <a:lstStyle/>
          <a:p>
            <a:pPr marL="0" indent="0" algn="l">
              <a:lnSpc>
                <a:spcPts val="2400"/>
              </a:lnSpc>
              <a:buNone/>
            </a:pPr>
            <a:r>
              <a:rPr lang="en-US" sz="2000" dirty="0">
                <a:solidFill>
                  <a:srgbClr val="0A5A85"/>
                </a:solidFill>
                <a:latin typeface="Roboto" pitchFamily="34" charset="0"/>
                <a:ea typeface="Roboto" pitchFamily="34" charset="-122"/>
                <a:cs typeface="Roboto" pitchFamily="34" charset="-120"/>
              </a:rPr>
              <a:t>Your regional fund</a:t>
            </a:r>
            <a:endParaRPr lang="en-US" sz="2000" dirty="0"/>
          </a:p>
        </p:txBody>
      </p:sp>
      <p:sp>
        <p:nvSpPr>
          <p:cNvPr id="9" name="Text 7"/>
          <p:cNvSpPr/>
          <p:nvPr/>
        </p:nvSpPr>
        <p:spPr>
          <a:xfrm>
            <a:off x="1039446" y="4541540"/>
            <a:ext cx="2825496" cy="882650"/>
          </a:xfrm>
          <a:prstGeom prst="rect">
            <a:avLst/>
          </a:prstGeom>
          <a:noFill/>
          <a:ln/>
        </p:spPr>
        <p:txBody>
          <a:bodyPr wrap="square" lIns="0" tIns="0" rIns="0" bIns="0" rtlCol="0" anchor="t">
            <a:normAutofit/>
          </a:bodyPr>
          <a:lstStyle/>
          <a:p>
            <a:pPr marL="0" indent="0" algn="l">
              <a:lnSpc>
                <a:spcPts val="2250"/>
              </a:lnSpc>
              <a:buNone/>
            </a:pPr>
            <a:r>
              <a:rPr lang="en-US" sz="1500" dirty="0">
                <a:solidFill>
                  <a:srgbClr val="333333"/>
                </a:solidFill>
                <a:latin typeface="Lato" pitchFamily="34" charset="0"/>
                <a:ea typeface="Lato" pitchFamily="34" charset="-122"/>
                <a:cs typeface="Lato" pitchFamily="34" charset="-120"/>
              </a:rPr>
              <a:t>Each gift goes to the Veterinary Care Fund for your practice's region.</a:t>
            </a:r>
            <a:endParaRPr lang="en-US" sz="1500" dirty="0"/>
          </a:p>
        </p:txBody>
      </p:sp>
      <p:sp>
        <p:nvSpPr>
          <p:cNvPr id="10" name="Shape 8"/>
          <p:cNvSpPr/>
          <p:nvPr/>
        </p:nvSpPr>
        <p:spPr>
          <a:xfrm>
            <a:off x="4341446" y="3754140"/>
            <a:ext cx="3352800" cy="2254250"/>
          </a:xfrm>
          <a:prstGeom prst="roundRect">
            <a:avLst>
              <a:gd name="adj" fmla="val 1690"/>
            </a:avLst>
          </a:prstGeom>
          <a:solidFill>
            <a:srgbClr val="FFFFFF"/>
          </a:solidFill>
          <a:ln/>
        </p:spPr>
        <p:txBody>
          <a:bodyPr/>
          <a:lstStyle/>
          <a:p>
            <a:endParaRPr lang="en-US"/>
          </a:p>
        </p:txBody>
      </p:sp>
      <p:sp>
        <p:nvSpPr>
          <p:cNvPr id="11" name="Shape 9"/>
          <p:cNvSpPr/>
          <p:nvPr/>
        </p:nvSpPr>
        <p:spPr>
          <a:xfrm>
            <a:off x="4341446" y="3754140"/>
            <a:ext cx="3352800" cy="2254250"/>
          </a:xfrm>
          <a:custGeom>
            <a:avLst/>
            <a:gdLst/>
            <a:ahLst/>
            <a:cxnLst/>
            <a:rect l="l" t="t" r="r" b="b"/>
            <a:pathLst>
              <a:path w="3352800" h="2254250">
                <a:moveTo>
                  <a:pt x="0" y="50800"/>
                </a:moveTo>
                <a:lnTo>
                  <a:pt x="0" y="38100"/>
                </a:lnTo>
                <a:arcTo wR="38100" hR="38100" stAng="10800000" swAng="5400000"/>
                <a:lnTo>
                  <a:pt x="3314700" y="0"/>
                </a:lnTo>
                <a:arcTo wR="38100" hR="38100" stAng="16200000" swAng="5400000"/>
                <a:lnTo>
                  <a:pt x="3352800" y="50800"/>
                </a:lnTo>
                <a:lnTo>
                  <a:pt x="0" y="50800"/>
                </a:lnTo>
                <a:close/>
              </a:path>
            </a:pathLst>
          </a:custGeom>
          <a:solidFill>
            <a:srgbClr val="A86846"/>
          </a:solidFill>
          <a:ln/>
        </p:spPr>
        <p:txBody>
          <a:bodyPr/>
          <a:lstStyle/>
          <a:p>
            <a:endParaRPr lang="en-US"/>
          </a:p>
        </p:txBody>
      </p:sp>
      <p:sp>
        <p:nvSpPr>
          <p:cNvPr id="12" name="Text 10"/>
          <p:cNvSpPr/>
          <p:nvPr/>
        </p:nvSpPr>
        <p:spPr>
          <a:xfrm>
            <a:off x="4646246" y="4109740"/>
            <a:ext cx="2825496" cy="635000"/>
          </a:xfrm>
          <a:prstGeom prst="rect">
            <a:avLst/>
          </a:prstGeom>
          <a:noFill/>
          <a:ln/>
        </p:spPr>
        <p:txBody>
          <a:bodyPr wrap="square" lIns="0" tIns="0" rIns="0" bIns="0" rtlCol="0" anchor="t">
            <a:normAutofit/>
          </a:bodyPr>
          <a:lstStyle/>
          <a:p>
            <a:pPr marL="0" indent="0" algn="l">
              <a:lnSpc>
                <a:spcPts val="2400"/>
              </a:lnSpc>
              <a:buNone/>
            </a:pPr>
            <a:r>
              <a:rPr lang="en-US" sz="2000" dirty="0">
                <a:solidFill>
                  <a:srgbClr val="0A5A85"/>
                </a:solidFill>
                <a:latin typeface="Roboto" pitchFamily="34" charset="0"/>
                <a:ea typeface="Roboto" pitchFamily="34" charset="-122"/>
                <a:cs typeface="Roboto" pitchFamily="34" charset="-120"/>
              </a:rPr>
              <a:t>Care for animals in need</a:t>
            </a:r>
            <a:endParaRPr lang="en-US" sz="2000" dirty="0"/>
          </a:p>
        </p:txBody>
      </p:sp>
      <p:sp>
        <p:nvSpPr>
          <p:cNvPr id="13" name="Text 11"/>
          <p:cNvSpPr/>
          <p:nvPr/>
        </p:nvSpPr>
        <p:spPr>
          <a:xfrm>
            <a:off x="4646246" y="4846340"/>
            <a:ext cx="2825496" cy="882650"/>
          </a:xfrm>
          <a:prstGeom prst="rect">
            <a:avLst/>
          </a:prstGeom>
          <a:noFill/>
          <a:ln/>
        </p:spPr>
        <p:txBody>
          <a:bodyPr wrap="square" lIns="0" tIns="0" rIns="0" bIns="0" rtlCol="0" anchor="t">
            <a:normAutofit/>
          </a:bodyPr>
          <a:lstStyle/>
          <a:p>
            <a:pPr marL="0" indent="0" algn="l">
              <a:lnSpc>
                <a:spcPts val="2250"/>
              </a:lnSpc>
              <a:buNone/>
            </a:pPr>
            <a:r>
              <a:rPr lang="en-US" sz="1500" dirty="0">
                <a:solidFill>
                  <a:srgbClr val="333333"/>
                </a:solidFill>
                <a:latin typeface="Lato" pitchFamily="34" charset="0"/>
                <a:ea typeface="Lato" pitchFamily="34" charset="-122"/>
                <a:cs typeface="Lato" pitchFamily="34" charset="-120"/>
              </a:rPr>
              <a:t>The funds make grants that help families afford veterinary care for their pets.</a:t>
            </a:r>
            <a:endParaRPr lang="en-US" sz="1500" dirty="0"/>
          </a:p>
        </p:txBody>
      </p:sp>
      <p:sp>
        <p:nvSpPr>
          <p:cNvPr id="14" name="Shape 12"/>
          <p:cNvSpPr/>
          <p:nvPr/>
        </p:nvSpPr>
        <p:spPr>
          <a:xfrm>
            <a:off x="7948246" y="3754140"/>
            <a:ext cx="3352800" cy="2254250"/>
          </a:xfrm>
          <a:prstGeom prst="roundRect">
            <a:avLst>
              <a:gd name="adj" fmla="val 1690"/>
            </a:avLst>
          </a:prstGeom>
          <a:solidFill>
            <a:srgbClr val="FFFFFF"/>
          </a:solidFill>
          <a:ln/>
        </p:spPr>
        <p:txBody>
          <a:bodyPr/>
          <a:lstStyle/>
          <a:p>
            <a:endParaRPr lang="en-US"/>
          </a:p>
        </p:txBody>
      </p:sp>
      <p:sp>
        <p:nvSpPr>
          <p:cNvPr id="15" name="Shape 13"/>
          <p:cNvSpPr/>
          <p:nvPr/>
        </p:nvSpPr>
        <p:spPr>
          <a:xfrm>
            <a:off x="7948246" y="3754140"/>
            <a:ext cx="3352800" cy="2254250"/>
          </a:xfrm>
          <a:custGeom>
            <a:avLst/>
            <a:gdLst/>
            <a:ahLst/>
            <a:cxnLst/>
            <a:rect l="l" t="t" r="r" b="b"/>
            <a:pathLst>
              <a:path w="3352800" h="2254250">
                <a:moveTo>
                  <a:pt x="0" y="50800"/>
                </a:moveTo>
                <a:lnTo>
                  <a:pt x="0" y="38100"/>
                </a:lnTo>
                <a:arcTo wR="38100" hR="38100" stAng="10800000" swAng="5400000"/>
                <a:lnTo>
                  <a:pt x="3314700" y="0"/>
                </a:lnTo>
                <a:arcTo wR="38100" hR="38100" stAng="16200000" swAng="5400000"/>
                <a:lnTo>
                  <a:pt x="3352800" y="50800"/>
                </a:lnTo>
                <a:lnTo>
                  <a:pt x="0" y="50800"/>
                </a:lnTo>
                <a:close/>
              </a:path>
            </a:pathLst>
          </a:custGeom>
          <a:solidFill>
            <a:srgbClr val="A86846"/>
          </a:solidFill>
          <a:ln/>
        </p:spPr>
        <p:txBody>
          <a:bodyPr/>
          <a:lstStyle/>
          <a:p>
            <a:endParaRPr lang="en-US"/>
          </a:p>
        </p:txBody>
      </p:sp>
      <p:sp>
        <p:nvSpPr>
          <p:cNvPr id="16" name="Text 14"/>
          <p:cNvSpPr/>
          <p:nvPr/>
        </p:nvSpPr>
        <p:spPr>
          <a:xfrm>
            <a:off x="8253046" y="4109740"/>
            <a:ext cx="2825496" cy="330200"/>
          </a:xfrm>
          <a:prstGeom prst="rect">
            <a:avLst/>
          </a:prstGeom>
          <a:noFill/>
          <a:ln/>
        </p:spPr>
        <p:txBody>
          <a:bodyPr wrap="square" lIns="0" tIns="0" rIns="0" bIns="0" rtlCol="0" anchor="t">
            <a:normAutofit/>
          </a:bodyPr>
          <a:lstStyle/>
          <a:p>
            <a:pPr marL="0" indent="0" algn="l">
              <a:lnSpc>
                <a:spcPts val="2400"/>
              </a:lnSpc>
              <a:buNone/>
            </a:pPr>
            <a:r>
              <a:rPr lang="en-US" sz="2000" dirty="0">
                <a:solidFill>
                  <a:srgbClr val="0A5A85"/>
                </a:solidFill>
                <a:latin typeface="Roboto" pitchFamily="34" charset="0"/>
                <a:ea typeface="Roboto" pitchFamily="34" charset="-122"/>
                <a:cs typeface="Roboto" pitchFamily="34" charset="-120"/>
              </a:rPr>
              <a:t>A tax-deductible gift</a:t>
            </a:r>
            <a:endParaRPr lang="en-US" sz="2000" dirty="0"/>
          </a:p>
        </p:txBody>
      </p:sp>
      <p:sp>
        <p:nvSpPr>
          <p:cNvPr id="17" name="Text 15"/>
          <p:cNvSpPr/>
          <p:nvPr/>
        </p:nvSpPr>
        <p:spPr>
          <a:xfrm>
            <a:off x="8253046" y="4541540"/>
            <a:ext cx="2825496" cy="882650"/>
          </a:xfrm>
          <a:prstGeom prst="rect">
            <a:avLst/>
          </a:prstGeom>
          <a:noFill/>
          <a:ln/>
        </p:spPr>
        <p:txBody>
          <a:bodyPr wrap="square" lIns="0" tIns="0" rIns="0" bIns="0" rtlCol="0" anchor="t">
            <a:normAutofit/>
          </a:bodyPr>
          <a:lstStyle/>
          <a:p>
            <a:pPr marL="0" indent="0" algn="l">
              <a:lnSpc>
                <a:spcPts val="2250"/>
              </a:lnSpc>
              <a:buNone/>
            </a:pPr>
            <a:r>
              <a:rPr lang="en-US" sz="1500" dirty="0">
                <a:solidFill>
                  <a:srgbClr val="333333"/>
                </a:solidFill>
                <a:latin typeface="Lato" pitchFamily="34" charset="0"/>
                <a:ea typeface="Lato" pitchFamily="34" charset="-122"/>
                <a:cs typeface="Lato" pitchFamily="34" charset="-120"/>
              </a:rPr>
              <a:t>The NYSVMS Foundation is a 501(c)(3) nonprofit, and every gift gets a receipt.</a:t>
            </a:r>
            <a:endParaRPr lang="en-US" sz="1500" dirty="0"/>
          </a:p>
        </p:txBody>
      </p:sp>
      <p:sp>
        <p:nvSpPr>
          <p:cNvPr id="18" name="Text 16"/>
          <p:cNvSpPr/>
          <p:nvPr/>
        </p:nvSpPr>
        <p:spPr>
          <a:xfrm>
            <a:off x="812800" y="6238280"/>
            <a:ext cx="784860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4D6A92"/>
                </a:solidFill>
                <a:latin typeface="Lato" pitchFamily="34" charset="0"/>
                <a:ea typeface="Lato" pitchFamily="34" charset="-122"/>
                <a:cs typeface="Lato" pitchFamily="34" charset="-120"/>
              </a:rPr>
              <a:t>NYSVMS Foundation · New York State Veterinary Care Funds</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6F0E8"/>
        </a:solidFill>
        <a:effectLst/>
      </p:bgPr>
    </p:bg>
    <p:spTree>
      <p:nvGrpSpPr>
        <p:cNvPr id="1" name=""/>
        <p:cNvGrpSpPr/>
        <p:nvPr/>
      </p:nvGrpSpPr>
      <p:grpSpPr>
        <a:xfrm>
          <a:off x="0" y="0"/>
          <a:ext cx="0" cy="0"/>
          <a:chOff x="0" y="0"/>
          <a:chExt cx="0" cy="0"/>
        </a:xfrm>
      </p:grpSpPr>
      <p:sp>
        <p:nvSpPr>
          <p:cNvPr id="2" name="Shape 0"/>
          <p:cNvSpPr/>
          <p:nvPr/>
        </p:nvSpPr>
        <p:spPr>
          <a:xfrm>
            <a:off x="0" y="0"/>
            <a:ext cx="12192000" cy="76200"/>
          </a:xfrm>
          <a:prstGeom prst="rect">
            <a:avLst/>
          </a:prstGeom>
          <a:solidFill>
            <a:srgbClr val="A86846"/>
          </a:solidFill>
          <a:ln/>
        </p:spPr>
        <p:txBody>
          <a:bodyPr/>
          <a:lstStyle/>
          <a:p>
            <a:endParaRPr lang="en-US"/>
          </a:p>
        </p:txBody>
      </p:sp>
      <p:sp>
        <p:nvSpPr>
          <p:cNvPr id="3" name="Shape 1"/>
          <p:cNvSpPr/>
          <p:nvPr/>
        </p:nvSpPr>
        <p:spPr>
          <a:xfrm>
            <a:off x="812800" y="849610"/>
            <a:ext cx="139700" cy="139700"/>
          </a:xfrm>
          <a:prstGeom prst="roundRect">
            <a:avLst>
              <a:gd name="adj" fmla="val 50000"/>
            </a:avLst>
          </a:prstGeom>
          <a:solidFill>
            <a:srgbClr val="A86846"/>
          </a:solidFill>
          <a:ln/>
        </p:spPr>
        <p:txBody>
          <a:bodyPr/>
          <a:lstStyle/>
          <a:p>
            <a:endParaRPr lang="en-US"/>
          </a:p>
        </p:txBody>
      </p:sp>
      <p:sp>
        <p:nvSpPr>
          <p:cNvPr id="4" name="Text 2"/>
          <p:cNvSpPr/>
          <p:nvPr/>
        </p:nvSpPr>
        <p:spPr>
          <a:xfrm>
            <a:off x="1054100" y="812800"/>
            <a:ext cx="1663541" cy="238720"/>
          </a:xfrm>
          <a:prstGeom prst="rect">
            <a:avLst/>
          </a:prstGeom>
          <a:noFill/>
          <a:ln/>
        </p:spPr>
        <p:txBody>
          <a:bodyPr wrap="square" lIns="0" tIns="0" rIns="0" bIns="0" rtlCol="0" anchor="t">
            <a:normAutofit/>
          </a:bodyPr>
          <a:lstStyle/>
          <a:p>
            <a:pPr marL="0" indent="0" algn="l">
              <a:lnSpc>
                <a:spcPts val="1680"/>
              </a:lnSpc>
              <a:buNone/>
            </a:pPr>
            <a:r>
              <a:rPr lang="en-US" sz="1200" b="1" kern="0" spc="200" dirty="0">
                <a:solidFill>
                  <a:srgbClr val="96593B"/>
                </a:solidFill>
                <a:latin typeface="Roboto" pitchFamily="34" charset="0"/>
                <a:ea typeface="Roboto" pitchFamily="34" charset="-122"/>
                <a:cs typeface="Roboto" pitchFamily="34" charset="-120"/>
              </a:rPr>
              <a:t>HOW IT WORKS</a:t>
            </a:r>
            <a:endParaRPr lang="en-US" sz="1200" dirty="0"/>
          </a:p>
        </p:txBody>
      </p:sp>
      <p:sp>
        <p:nvSpPr>
          <p:cNvPr id="5" name="Text 3"/>
          <p:cNvSpPr>
            <a:spLocks noGrp="1"/>
          </p:cNvSpPr>
          <p:nvPr>
            <p:ph type="title"/>
          </p:nvPr>
        </p:nvSpPr>
        <p:spPr>
          <a:xfrm>
            <a:off x="812800" y="1330920"/>
            <a:ext cx="10883392" cy="528241"/>
          </a:xfrm>
          <a:prstGeom prst="rect">
            <a:avLst/>
          </a:prstGeom>
          <a:noFill/>
          <a:ln/>
        </p:spPr>
        <p:txBody>
          <a:bodyPr wrap="square" lIns="0" tIns="0" rIns="0" bIns="0" rtlCol="0" anchor="t">
            <a:normAutofit/>
          </a:bodyPr>
          <a:lstStyle/>
          <a:p>
            <a:pPr marL="0" indent="0" algn="l">
              <a:lnSpc>
                <a:spcPts val="3960"/>
              </a:lnSpc>
              <a:buNone/>
            </a:pPr>
            <a:r>
              <a:rPr lang="en-US" sz="3600" b="0" i="0" dirty="0">
                <a:solidFill>
                  <a:srgbClr val="0A5A85"/>
                </a:solidFill>
                <a:latin typeface="Roboto" pitchFamily="34" charset="0"/>
                <a:ea typeface="Roboto" pitchFamily="34" charset="-122"/>
                <a:cs typeface="Roboto" pitchFamily="34" charset="-120"/>
              </a:rPr>
              <a:t>Three steps, one gift.</a:t>
            </a:r>
            <a:endParaRPr lang="en-US" sz="3600" dirty="0"/>
          </a:p>
        </p:txBody>
      </p:sp>
      <p:sp>
        <p:nvSpPr>
          <p:cNvPr id="6" name="Text 4"/>
          <p:cNvSpPr/>
          <p:nvPr/>
        </p:nvSpPr>
        <p:spPr>
          <a:xfrm>
            <a:off x="812800" y="2138561"/>
            <a:ext cx="406400" cy="304800"/>
          </a:xfrm>
          <a:prstGeom prst="rect">
            <a:avLst/>
          </a:prstGeom>
          <a:noFill/>
          <a:ln/>
        </p:spPr>
        <p:txBody>
          <a:bodyPr wrap="square" lIns="0" tIns="0" rIns="0" bIns="0" rtlCol="0" anchor="t">
            <a:normAutofit/>
          </a:bodyPr>
          <a:lstStyle/>
          <a:p>
            <a:pPr marL="0" indent="0" algn="l">
              <a:lnSpc>
                <a:spcPts val="2200"/>
              </a:lnSpc>
              <a:buNone/>
            </a:pPr>
            <a:r>
              <a:rPr lang="en-US" sz="2200" dirty="0">
                <a:solidFill>
                  <a:srgbClr val="96593B"/>
                </a:solidFill>
                <a:latin typeface="Roboto" pitchFamily="34" charset="0"/>
                <a:ea typeface="Roboto" pitchFamily="34" charset="-122"/>
                <a:cs typeface="Roboto" pitchFamily="34" charset="-120"/>
              </a:rPr>
              <a:t>1</a:t>
            </a:r>
            <a:endParaRPr lang="en-US" sz="2200" dirty="0"/>
          </a:p>
        </p:txBody>
      </p:sp>
      <p:sp>
        <p:nvSpPr>
          <p:cNvPr id="7" name="Text 5"/>
          <p:cNvSpPr/>
          <p:nvPr/>
        </p:nvSpPr>
        <p:spPr>
          <a:xfrm>
            <a:off x="1320800" y="2138561"/>
            <a:ext cx="3845814" cy="299641"/>
          </a:xfrm>
          <a:prstGeom prst="rect">
            <a:avLst/>
          </a:prstGeom>
          <a:noFill/>
          <a:ln/>
        </p:spPr>
        <p:txBody>
          <a:bodyPr wrap="square" lIns="0" tIns="0" rIns="0" bIns="0" rtlCol="0" anchor="t">
            <a:normAutofit/>
          </a:bodyPr>
          <a:lstStyle/>
          <a:p>
            <a:pPr marL="0" indent="0" algn="l">
              <a:lnSpc>
                <a:spcPts val="2160"/>
              </a:lnSpc>
              <a:buNone/>
            </a:pPr>
            <a:r>
              <a:rPr lang="en-US" sz="1800" dirty="0">
                <a:solidFill>
                  <a:srgbClr val="0A5A85"/>
                </a:solidFill>
                <a:latin typeface="Roboto" pitchFamily="34" charset="0"/>
                <a:ea typeface="Roboto" pitchFamily="34" charset="-122"/>
                <a:cs typeface="Roboto" pitchFamily="34" charset="-120"/>
              </a:rPr>
              <a:t>Sign in with your work email</a:t>
            </a:r>
            <a:endParaRPr lang="en-US" sz="1800" dirty="0"/>
          </a:p>
        </p:txBody>
      </p:sp>
      <p:sp>
        <p:nvSpPr>
          <p:cNvPr id="8" name="Text 6"/>
          <p:cNvSpPr/>
          <p:nvPr/>
        </p:nvSpPr>
        <p:spPr>
          <a:xfrm>
            <a:off x="1320800" y="2463602"/>
            <a:ext cx="3845814" cy="504031"/>
          </a:xfrm>
          <a:prstGeom prst="rect">
            <a:avLst/>
          </a:prstGeom>
          <a:noFill/>
          <a:ln/>
        </p:spPr>
        <p:txBody>
          <a:bodyPr wrap="square" lIns="0" tIns="0" rIns="0" bIns="0" rtlCol="0" anchor="t">
            <a:normAutofit/>
          </a:bodyPr>
          <a:lstStyle/>
          <a:p>
            <a:pPr marL="0" indent="0" algn="l">
              <a:lnSpc>
                <a:spcPts val="1885"/>
              </a:lnSpc>
              <a:buNone/>
            </a:pPr>
            <a:r>
              <a:rPr lang="en-US" sz="1300" dirty="0">
                <a:solidFill>
                  <a:srgbClr val="333333"/>
                </a:solidFill>
                <a:latin typeface="Lato" pitchFamily="34" charset="0"/>
                <a:ea typeface="Lato" pitchFamily="34" charset="-122"/>
                <a:cs typeface="Lato" pitchFamily="34" charset="-120"/>
              </a:rPr>
              <a:t>Your hospital and its regional fund are filled in for you. No password.</a:t>
            </a:r>
            <a:endParaRPr lang="en-US" sz="1300" dirty="0"/>
          </a:p>
        </p:txBody>
      </p:sp>
      <p:sp>
        <p:nvSpPr>
          <p:cNvPr id="9" name="Text 7"/>
          <p:cNvSpPr/>
          <p:nvPr/>
        </p:nvSpPr>
        <p:spPr>
          <a:xfrm>
            <a:off x="812800" y="3196233"/>
            <a:ext cx="406400" cy="304800"/>
          </a:xfrm>
          <a:prstGeom prst="rect">
            <a:avLst/>
          </a:prstGeom>
          <a:noFill/>
          <a:ln/>
        </p:spPr>
        <p:txBody>
          <a:bodyPr wrap="square" lIns="0" tIns="0" rIns="0" bIns="0" rtlCol="0" anchor="t">
            <a:normAutofit/>
          </a:bodyPr>
          <a:lstStyle/>
          <a:p>
            <a:pPr marL="0" indent="0" algn="l">
              <a:lnSpc>
                <a:spcPts val="2200"/>
              </a:lnSpc>
              <a:buNone/>
            </a:pPr>
            <a:r>
              <a:rPr lang="en-US" sz="2200" dirty="0">
                <a:solidFill>
                  <a:srgbClr val="96593B"/>
                </a:solidFill>
                <a:latin typeface="Roboto" pitchFamily="34" charset="0"/>
                <a:ea typeface="Roboto" pitchFamily="34" charset="-122"/>
                <a:cs typeface="Roboto" pitchFamily="34" charset="-120"/>
              </a:rPr>
              <a:t>2</a:t>
            </a:r>
            <a:endParaRPr lang="en-US" sz="2200" dirty="0"/>
          </a:p>
        </p:txBody>
      </p:sp>
      <p:sp>
        <p:nvSpPr>
          <p:cNvPr id="10" name="Text 8"/>
          <p:cNvSpPr/>
          <p:nvPr/>
        </p:nvSpPr>
        <p:spPr>
          <a:xfrm>
            <a:off x="1320800" y="3196233"/>
            <a:ext cx="3845814" cy="299641"/>
          </a:xfrm>
          <a:prstGeom prst="rect">
            <a:avLst/>
          </a:prstGeom>
          <a:noFill/>
          <a:ln/>
        </p:spPr>
        <p:txBody>
          <a:bodyPr wrap="square" lIns="0" tIns="0" rIns="0" bIns="0" rtlCol="0" anchor="t">
            <a:normAutofit/>
          </a:bodyPr>
          <a:lstStyle/>
          <a:p>
            <a:pPr marL="0" indent="0" algn="l">
              <a:lnSpc>
                <a:spcPts val="2160"/>
              </a:lnSpc>
              <a:buNone/>
            </a:pPr>
            <a:r>
              <a:rPr lang="en-US" sz="1800" dirty="0">
                <a:solidFill>
                  <a:srgbClr val="0A5A85"/>
                </a:solidFill>
                <a:latin typeface="Roboto" pitchFamily="34" charset="0"/>
                <a:ea typeface="Roboto" pitchFamily="34" charset="-122"/>
                <a:cs typeface="Roboto" pitchFamily="34" charset="-120"/>
              </a:rPr>
              <a:t>Add the pets, make one gift</a:t>
            </a:r>
            <a:endParaRPr lang="en-US" sz="1800" dirty="0"/>
          </a:p>
        </p:txBody>
      </p:sp>
      <p:sp>
        <p:nvSpPr>
          <p:cNvPr id="11" name="Text 9"/>
          <p:cNvSpPr/>
          <p:nvPr/>
        </p:nvSpPr>
        <p:spPr>
          <a:xfrm>
            <a:off x="1320800" y="3521273"/>
            <a:ext cx="3845814" cy="743347"/>
          </a:xfrm>
          <a:prstGeom prst="rect">
            <a:avLst/>
          </a:prstGeom>
          <a:noFill/>
          <a:ln/>
        </p:spPr>
        <p:txBody>
          <a:bodyPr wrap="square" lIns="0" tIns="0" rIns="0" bIns="0" rtlCol="0" anchor="t">
            <a:normAutofit/>
          </a:bodyPr>
          <a:lstStyle/>
          <a:p>
            <a:pPr marL="0" indent="0" algn="l">
              <a:lnSpc>
                <a:spcPts val="1885"/>
              </a:lnSpc>
              <a:buNone/>
            </a:pPr>
            <a:r>
              <a:rPr lang="en-US" sz="1300" dirty="0">
                <a:solidFill>
                  <a:srgbClr val="333333"/>
                </a:solidFill>
                <a:latin typeface="Lato" pitchFamily="34" charset="0"/>
                <a:ea typeface="Lato" pitchFamily="34" charset="-122"/>
                <a:cs typeface="Lato" pitchFamily="34" charset="-120"/>
              </a:rPr>
              <a:t>Each pet gets its own memorial page. Tick the box and we mail the family a sympathy card after your team sees a proof.</a:t>
            </a:r>
            <a:endParaRPr lang="en-US" sz="1300" dirty="0"/>
          </a:p>
        </p:txBody>
      </p:sp>
      <p:sp>
        <p:nvSpPr>
          <p:cNvPr id="12" name="Text 10"/>
          <p:cNvSpPr/>
          <p:nvPr/>
        </p:nvSpPr>
        <p:spPr>
          <a:xfrm>
            <a:off x="812800" y="4493220"/>
            <a:ext cx="406400" cy="304800"/>
          </a:xfrm>
          <a:prstGeom prst="rect">
            <a:avLst/>
          </a:prstGeom>
          <a:noFill/>
          <a:ln/>
        </p:spPr>
        <p:txBody>
          <a:bodyPr wrap="square" lIns="0" tIns="0" rIns="0" bIns="0" rtlCol="0" anchor="t">
            <a:normAutofit/>
          </a:bodyPr>
          <a:lstStyle/>
          <a:p>
            <a:pPr marL="0" indent="0" algn="l">
              <a:lnSpc>
                <a:spcPts val="2200"/>
              </a:lnSpc>
              <a:buNone/>
            </a:pPr>
            <a:r>
              <a:rPr lang="en-US" sz="2200" dirty="0">
                <a:solidFill>
                  <a:srgbClr val="96593B"/>
                </a:solidFill>
                <a:latin typeface="Roboto" pitchFamily="34" charset="0"/>
                <a:ea typeface="Roboto" pitchFamily="34" charset="-122"/>
                <a:cs typeface="Roboto" pitchFamily="34" charset="-120"/>
              </a:rPr>
              <a:t>3</a:t>
            </a:r>
            <a:endParaRPr lang="en-US" sz="2200" dirty="0"/>
          </a:p>
        </p:txBody>
      </p:sp>
      <p:sp>
        <p:nvSpPr>
          <p:cNvPr id="13" name="Text 11"/>
          <p:cNvSpPr/>
          <p:nvPr/>
        </p:nvSpPr>
        <p:spPr>
          <a:xfrm>
            <a:off x="1320800" y="4493220"/>
            <a:ext cx="3845814" cy="299641"/>
          </a:xfrm>
          <a:prstGeom prst="rect">
            <a:avLst/>
          </a:prstGeom>
          <a:noFill/>
          <a:ln/>
        </p:spPr>
        <p:txBody>
          <a:bodyPr wrap="square" lIns="0" tIns="0" rIns="0" bIns="0" rtlCol="0" anchor="t">
            <a:normAutofit/>
          </a:bodyPr>
          <a:lstStyle/>
          <a:p>
            <a:pPr marL="0" indent="0" algn="l">
              <a:lnSpc>
                <a:spcPts val="2160"/>
              </a:lnSpc>
              <a:buNone/>
            </a:pPr>
            <a:r>
              <a:rPr lang="en-US" sz="1800" dirty="0">
                <a:solidFill>
                  <a:srgbClr val="0A5A85"/>
                </a:solidFill>
                <a:latin typeface="Roboto" pitchFamily="34" charset="0"/>
                <a:ea typeface="Roboto" pitchFamily="34" charset="-122"/>
                <a:cs typeface="Roboto" pitchFamily="34" charset="-120"/>
              </a:rPr>
              <a:t>Pass each family their link</a:t>
            </a:r>
            <a:endParaRPr lang="en-US" sz="1800" dirty="0"/>
          </a:p>
        </p:txBody>
      </p:sp>
      <p:sp>
        <p:nvSpPr>
          <p:cNvPr id="14" name="Text 12"/>
          <p:cNvSpPr/>
          <p:nvPr/>
        </p:nvSpPr>
        <p:spPr>
          <a:xfrm>
            <a:off x="1320800" y="4818261"/>
            <a:ext cx="3845814" cy="504031"/>
          </a:xfrm>
          <a:prstGeom prst="rect">
            <a:avLst/>
          </a:prstGeom>
          <a:noFill/>
          <a:ln/>
        </p:spPr>
        <p:txBody>
          <a:bodyPr wrap="square" lIns="0" tIns="0" rIns="0" bIns="0" rtlCol="0" anchor="t">
            <a:normAutofit/>
          </a:bodyPr>
          <a:lstStyle/>
          <a:p>
            <a:pPr marL="0" indent="0" algn="l">
              <a:lnSpc>
                <a:spcPts val="1885"/>
              </a:lnSpc>
              <a:buNone/>
            </a:pPr>
            <a:r>
              <a:rPr lang="en-US" sz="1300" dirty="0">
                <a:solidFill>
                  <a:srgbClr val="333333"/>
                </a:solidFill>
                <a:latin typeface="Lato" pitchFamily="34" charset="0"/>
                <a:ea typeface="Lato" pitchFamily="34" charset="-122"/>
                <a:cs typeface="Lato" pitchFamily="34" charset="-120"/>
              </a:rPr>
              <a:t>Copy the links, or have each one emailed to you with a draft to forward.</a:t>
            </a:r>
            <a:endParaRPr lang="en-US" sz="1300" dirty="0"/>
          </a:p>
        </p:txBody>
      </p:sp>
      <p:pic>
        <p:nvPicPr>
          <p:cNvPr id="15" name="Image 0" descr="The remember.nysvms.org console, step one: the pets you're honoring"/>
          <p:cNvPicPr>
            <a:picLocks noChangeAspect="1"/>
          </p:cNvPicPr>
          <p:nvPr/>
        </p:nvPicPr>
        <p:blipFill>
          <a:blip r:embed="rId3"/>
          <a:srcRect t="226" b="226"/>
          <a:stretch/>
        </p:blipFill>
        <p:spPr>
          <a:xfrm>
            <a:off x="5679186" y="295076"/>
            <a:ext cx="12454800" cy="6387077"/>
          </a:xfrm>
          <a:prstGeom prst="roundRect">
            <a:avLst>
              <a:gd name="adj" fmla="val 833"/>
            </a:avLst>
          </a:prstGeom>
        </p:spPr>
      </p:pic>
      <p:sp>
        <p:nvSpPr>
          <p:cNvPr id="17" name="Text 14"/>
          <p:cNvSpPr/>
          <p:nvPr/>
        </p:nvSpPr>
        <p:spPr>
          <a:xfrm>
            <a:off x="812800" y="6238280"/>
            <a:ext cx="784860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4D6A92"/>
                </a:solidFill>
                <a:latin typeface="Lato" pitchFamily="34" charset="0"/>
                <a:ea typeface="Lato" pitchFamily="34" charset="-122"/>
                <a:cs typeface="Lato" pitchFamily="34" charset="-120"/>
              </a:rPr>
              <a:t>NYSVMS Foundation · New York State Veterinary Care Funds</a:t>
            </a:r>
            <a:endParaRPr lang="en-US"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6">
    <p:bg>
      <p:bgPr>
        <a:solidFill>
          <a:srgbClr val="F6F0E8"/>
        </a:solidFill>
        <a:effectLst/>
      </p:bgPr>
    </p:bg>
    <p:spTree>
      <p:nvGrpSpPr>
        <p:cNvPr id="1" name=""/>
        <p:cNvGrpSpPr/>
        <p:nvPr/>
      </p:nvGrpSpPr>
      <p:grpSpPr>
        <a:xfrm>
          <a:off x="0" y="0"/>
          <a:ext cx="0" cy="0"/>
          <a:chOff x="0" y="0"/>
          <a:chExt cx="0" cy="0"/>
        </a:xfrm>
      </p:grpSpPr>
      <p:sp>
        <p:nvSpPr>
          <p:cNvPr id="2" name="Shape 0"/>
          <p:cNvSpPr/>
          <p:nvPr/>
        </p:nvSpPr>
        <p:spPr>
          <a:xfrm>
            <a:off x="0" y="0"/>
            <a:ext cx="12192000" cy="76200"/>
          </a:xfrm>
          <a:prstGeom prst="rect">
            <a:avLst/>
          </a:prstGeom>
          <a:solidFill>
            <a:srgbClr val="A86846"/>
          </a:solidFill>
          <a:ln/>
        </p:spPr>
        <p:txBody>
          <a:bodyPr/>
          <a:lstStyle/>
          <a:p>
            <a:endParaRPr lang="en-US"/>
          </a:p>
        </p:txBody>
      </p:sp>
      <p:sp>
        <p:nvSpPr>
          <p:cNvPr id="3" name="Shape 1"/>
          <p:cNvSpPr/>
          <p:nvPr/>
        </p:nvSpPr>
        <p:spPr>
          <a:xfrm>
            <a:off x="812800" y="849610"/>
            <a:ext cx="139700" cy="139700"/>
          </a:xfrm>
          <a:prstGeom prst="roundRect">
            <a:avLst>
              <a:gd name="adj" fmla="val 50000"/>
            </a:avLst>
          </a:prstGeom>
          <a:solidFill>
            <a:srgbClr val="A86846"/>
          </a:solidFill>
          <a:ln/>
        </p:spPr>
        <p:txBody>
          <a:bodyPr/>
          <a:lstStyle/>
          <a:p>
            <a:endParaRPr lang="en-US"/>
          </a:p>
        </p:txBody>
      </p:sp>
      <p:sp>
        <p:nvSpPr>
          <p:cNvPr id="4" name="Text 2"/>
          <p:cNvSpPr/>
          <p:nvPr/>
        </p:nvSpPr>
        <p:spPr>
          <a:xfrm>
            <a:off x="1054100" y="812800"/>
            <a:ext cx="2637353" cy="238720"/>
          </a:xfrm>
          <a:prstGeom prst="rect">
            <a:avLst/>
          </a:prstGeom>
          <a:noFill/>
          <a:ln/>
        </p:spPr>
        <p:txBody>
          <a:bodyPr wrap="square" lIns="0" tIns="0" rIns="0" bIns="0" rtlCol="0" anchor="t">
            <a:normAutofit/>
          </a:bodyPr>
          <a:lstStyle/>
          <a:p>
            <a:pPr marL="0" indent="0" algn="l">
              <a:lnSpc>
                <a:spcPts val="1680"/>
              </a:lnSpc>
              <a:buNone/>
            </a:pPr>
            <a:r>
              <a:rPr lang="en-US" sz="1200" b="1" kern="0" spc="200" dirty="0">
                <a:solidFill>
                  <a:srgbClr val="96593B"/>
                </a:solidFill>
                <a:latin typeface="Roboto" pitchFamily="34" charset="0"/>
                <a:ea typeface="Roboto" pitchFamily="34" charset="-122"/>
                <a:cs typeface="Roboto" pitchFamily="34" charset="-120"/>
              </a:rPr>
              <a:t>WHAT THE FAMILY SEES</a:t>
            </a:r>
            <a:endParaRPr lang="en-US" sz="1200" dirty="0"/>
          </a:p>
        </p:txBody>
      </p:sp>
      <p:sp>
        <p:nvSpPr>
          <p:cNvPr id="5" name="Text 3"/>
          <p:cNvSpPr>
            <a:spLocks noGrp="1"/>
          </p:cNvSpPr>
          <p:nvPr>
            <p:ph type="title"/>
          </p:nvPr>
        </p:nvSpPr>
        <p:spPr>
          <a:xfrm>
            <a:off x="812800" y="1330920"/>
            <a:ext cx="10883392" cy="528241"/>
          </a:xfrm>
          <a:prstGeom prst="rect">
            <a:avLst/>
          </a:prstGeom>
          <a:noFill/>
          <a:ln/>
        </p:spPr>
        <p:txBody>
          <a:bodyPr wrap="square" lIns="0" tIns="0" rIns="0" bIns="0" rtlCol="0" anchor="t">
            <a:normAutofit/>
          </a:bodyPr>
          <a:lstStyle/>
          <a:p>
            <a:pPr marL="0" indent="0" algn="l">
              <a:lnSpc>
                <a:spcPts val="3960"/>
              </a:lnSpc>
              <a:buNone/>
            </a:pPr>
            <a:r>
              <a:rPr lang="en-US" sz="3600" b="0" i="0" dirty="0">
                <a:solidFill>
                  <a:srgbClr val="0A5A85"/>
                </a:solidFill>
                <a:latin typeface="Roboto" pitchFamily="34" charset="0"/>
                <a:ea typeface="Roboto" pitchFamily="34" charset="-122"/>
                <a:cs typeface="Roboto" pitchFamily="34" charset="-120"/>
              </a:rPr>
              <a:t>A tribute the family writes, in their own time.</a:t>
            </a:r>
            <a:endParaRPr lang="en-US" sz="3600" dirty="0"/>
          </a:p>
        </p:txBody>
      </p:sp>
      <p:sp>
        <p:nvSpPr>
          <p:cNvPr id="9" name="Text 6"/>
          <p:cNvSpPr/>
          <p:nvPr/>
        </p:nvSpPr>
        <p:spPr>
          <a:xfrm>
            <a:off x="7518400" y="2138561"/>
            <a:ext cx="3976624" cy="596900"/>
          </a:xfrm>
          <a:prstGeom prst="rect">
            <a:avLst/>
          </a:prstGeom>
          <a:noFill/>
          <a:ln/>
        </p:spPr>
        <p:txBody>
          <a:bodyPr wrap="square" lIns="0" tIns="0" rIns="0" bIns="0" rtlCol="0" anchor="t">
            <a:normAutofit/>
          </a:bodyPr>
          <a:lstStyle/>
          <a:p>
            <a:pPr marL="0" indent="0" algn="l">
              <a:lnSpc>
                <a:spcPts val="2250"/>
              </a:lnSpc>
              <a:buNone/>
            </a:pPr>
            <a:r>
              <a:rPr lang="en-US" sz="1500" b="1" dirty="0">
                <a:solidFill>
                  <a:srgbClr val="0A5A85"/>
                </a:solidFill>
                <a:latin typeface="Lato" pitchFamily="34" charset="0"/>
                <a:ea typeface="Lato" pitchFamily="34" charset="-122"/>
                <a:cs typeface="Lato" pitchFamily="34" charset="-120"/>
              </a:rPr>
              <a:t>A private link.</a:t>
            </a:r>
            <a:r>
              <a:rPr lang="en-US" sz="1500" dirty="0">
                <a:solidFill>
                  <a:srgbClr val="333333"/>
                </a:solidFill>
                <a:latin typeface="Lato" pitchFamily="34" charset="0"/>
                <a:ea typeface="Lato" pitchFamily="34" charset="-122"/>
                <a:cs typeface="Lato" pitchFamily="34" charset="-120"/>
              </a:rPr>
              <a:t> It does not expire. The family comes back to it when they are ready.</a:t>
            </a:r>
            <a:endParaRPr lang="en-US" sz="1500" dirty="0"/>
          </a:p>
        </p:txBody>
      </p:sp>
      <p:sp>
        <p:nvSpPr>
          <p:cNvPr id="10" name="Text 7"/>
          <p:cNvSpPr/>
          <p:nvPr/>
        </p:nvSpPr>
        <p:spPr>
          <a:xfrm>
            <a:off x="7518400" y="2913261"/>
            <a:ext cx="3976624" cy="596900"/>
          </a:xfrm>
          <a:prstGeom prst="rect">
            <a:avLst/>
          </a:prstGeom>
          <a:noFill/>
          <a:ln/>
        </p:spPr>
        <p:txBody>
          <a:bodyPr wrap="square" lIns="0" tIns="0" rIns="0" bIns="0" rtlCol="0" anchor="t">
            <a:normAutofit/>
          </a:bodyPr>
          <a:lstStyle/>
          <a:p>
            <a:pPr marL="0" indent="0" algn="l">
              <a:lnSpc>
                <a:spcPts val="2250"/>
              </a:lnSpc>
              <a:buNone/>
            </a:pPr>
            <a:r>
              <a:rPr lang="en-US" sz="1500" b="1" dirty="0">
                <a:solidFill>
                  <a:srgbClr val="0A5A85"/>
                </a:solidFill>
                <a:latin typeface="Lato" pitchFamily="34" charset="0"/>
                <a:ea typeface="Lato" pitchFamily="34" charset="-122"/>
                <a:cs typeface="Lato" pitchFamily="34" charset="-120"/>
              </a:rPr>
              <a:t>Their photo and words.</a:t>
            </a:r>
            <a:r>
              <a:rPr lang="en-US" sz="1500" dirty="0">
                <a:solidFill>
                  <a:srgbClr val="333333"/>
                </a:solidFill>
                <a:latin typeface="Lato" pitchFamily="34" charset="0"/>
                <a:ea typeface="Lato" pitchFamily="34" charset="-122"/>
                <a:cs typeface="Lato" pitchFamily="34" charset="-120"/>
              </a:rPr>
              <a:t> They add a picture and their own tribute.</a:t>
            </a:r>
            <a:endParaRPr lang="en-US" sz="1500" dirty="0"/>
          </a:p>
        </p:txBody>
      </p:sp>
      <p:sp>
        <p:nvSpPr>
          <p:cNvPr id="11" name="Text 8"/>
          <p:cNvSpPr/>
          <p:nvPr/>
        </p:nvSpPr>
        <p:spPr>
          <a:xfrm>
            <a:off x="7518400" y="3687961"/>
            <a:ext cx="3976624" cy="596900"/>
          </a:xfrm>
          <a:prstGeom prst="rect">
            <a:avLst/>
          </a:prstGeom>
          <a:noFill/>
          <a:ln/>
        </p:spPr>
        <p:txBody>
          <a:bodyPr wrap="square" lIns="0" tIns="0" rIns="0" bIns="0" rtlCol="0" anchor="t">
            <a:normAutofit/>
          </a:bodyPr>
          <a:lstStyle/>
          <a:p>
            <a:pPr marL="0" indent="0" algn="l">
              <a:lnSpc>
                <a:spcPts val="2250"/>
              </a:lnSpc>
              <a:buNone/>
            </a:pPr>
            <a:r>
              <a:rPr lang="en-US" sz="1500" b="1" dirty="0">
                <a:solidFill>
                  <a:srgbClr val="0A5A85"/>
                </a:solidFill>
                <a:latin typeface="Lato" pitchFamily="34" charset="0"/>
                <a:ea typeface="Lato" pitchFamily="34" charset="-122"/>
                <a:cs typeface="Lato" pitchFamily="34" charset="-120"/>
              </a:rPr>
              <a:t>A choice to give.</a:t>
            </a:r>
            <a:r>
              <a:rPr lang="en-US" sz="1500" dirty="0">
                <a:solidFill>
                  <a:srgbClr val="333333"/>
                </a:solidFill>
                <a:latin typeface="Lato" pitchFamily="34" charset="0"/>
                <a:ea typeface="Lato" pitchFamily="34" charset="-122"/>
                <a:cs typeface="Lato" pitchFamily="34" charset="-120"/>
              </a:rPr>
              <a:t> If they want, they can add a gift of their own.</a:t>
            </a:r>
            <a:endParaRPr lang="en-US" sz="1500" dirty="0"/>
          </a:p>
        </p:txBody>
      </p:sp>
      <p:sp>
        <p:nvSpPr>
          <p:cNvPr id="12" name="Text 9"/>
          <p:cNvSpPr/>
          <p:nvPr/>
        </p:nvSpPr>
        <p:spPr>
          <a:xfrm>
            <a:off x="812800" y="6238280"/>
            <a:ext cx="784860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4D6A92"/>
                </a:solidFill>
                <a:latin typeface="Lato" pitchFamily="34" charset="0"/>
                <a:ea typeface="Lato" pitchFamily="34" charset="-122"/>
                <a:cs typeface="Lato" pitchFamily="34" charset="-120"/>
              </a:rPr>
              <a:t>NYSVMS Foundation · New York State Veterinary Care Funds</a:t>
            </a:r>
            <a:endParaRPr lang="en-US" sz="1200" dirty="0"/>
          </a:p>
        </p:txBody>
      </p:sp>
      <p:pic>
        <p:nvPicPr>
          <p:cNvPr id="14" name="Picture 13">
            <a:extLst>
              <a:ext uri="{FF2B5EF4-FFF2-40B4-BE49-F238E27FC236}">
                <a16:creationId xmlns:a16="http://schemas.microsoft.com/office/drawing/2014/main" id="{25BF1C94-C9BD-B26F-C7D0-FF728C945602}"/>
              </a:ext>
            </a:extLst>
          </p:cNvPr>
          <p:cNvPicPr>
            <a:picLocks noChangeAspect="1"/>
          </p:cNvPicPr>
          <p:nvPr/>
        </p:nvPicPr>
        <p:blipFill>
          <a:blip r:embed="rId3"/>
          <a:stretch>
            <a:fillRect/>
          </a:stretch>
        </p:blipFill>
        <p:spPr>
          <a:xfrm>
            <a:off x="696976" y="2061036"/>
            <a:ext cx="6766716" cy="3746601"/>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7">
    <p:bg>
      <p:bgPr>
        <a:solidFill>
          <a:srgbClr val="F6F0E8"/>
        </a:solidFill>
        <a:effectLst/>
      </p:bgPr>
    </p:bg>
    <p:spTree>
      <p:nvGrpSpPr>
        <p:cNvPr id="1" name=""/>
        <p:cNvGrpSpPr/>
        <p:nvPr/>
      </p:nvGrpSpPr>
      <p:grpSpPr>
        <a:xfrm>
          <a:off x="0" y="0"/>
          <a:ext cx="0" cy="0"/>
          <a:chOff x="0" y="0"/>
          <a:chExt cx="0" cy="0"/>
        </a:xfrm>
      </p:grpSpPr>
      <p:sp>
        <p:nvSpPr>
          <p:cNvPr id="2" name="Shape 0"/>
          <p:cNvSpPr/>
          <p:nvPr/>
        </p:nvSpPr>
        <p:spPr>
          <a:xfrm>
            <a:off x="0" y="0"/>
            <a:ext cx="12192000" cy="76200"/>
          </a:xfrm>
          <a:prstGeom prst="rect">
            <a:avLst/>
          </a:prstGeom>
          <a:solidFill>
            <a:srgbClr val="A86846"/>
          </a:solidFill>
          <a:ln/>
        </p:spPr>
        <p:txBody>
          <a:bodyPr/>
          <a:lstStyle/>
          <a:p>
            <a:endParaRPr lang="en-US"/>
          </a:p>
        </p:txBody>
      </p:sp>
      <p:sp>
        <p:nvSpPr>
          <p:cNvPr id="3" name="Shape 1"/>
          <p:cNvSpPr/>
          <p:nvPr/>
        </p:nvSpPr>
        <p:spPr>
          <a:xfrm>
            <a:off x="812800" y="849610"/>
            <a:ext cx="139700" cy="139700"/>
          </a:xfrm>
          <a:prstGeom prst="roundRect">
            <a:avLst>
              <a:gd name="adj" fmla="val 50000"/>
            </a:avLst>
          </a:prstGeom>
          <a:solidFill>
            <a:srgbClr val="A86846"/>
          </a:solidFill>
          <a:ln/>
        </p:spPr>
        <p:txBody>
          <a:bodyPr/>
          <a:lstStyle/>
          <a:p>
            <a:endParaRPr lang="en-US"/>
          </a:p>
        </p:txBody>
      </p:sp>
      <p:sp>
        <p:nvSpPr>
          <p:cNvPr id="4" name="Text 2"/>
          <p:cNvSpPr/>
          <p:nvPr/>
        </p:nvSpPr>
        <p:spPr>
          <a:xfrm>
            <a:off x="1054100" y="812800"/>
            <a:ext cx="968931" cy="238720"/>
          </a:xfrm>
          <a:prstGeom prst="rect">
            <a:avLst/>
          </a:prstGeom>
          <a:noFill/>
          <a:ln/>
        </p:spPr>
        <p:txBody>
          <a:bodyPr wrap="square" lIns="0" tIns="0" rIns="0" bIns="0" rtlCol="0" anchor="t">
            <a:normAutofit/>
          </a:bodyPr>
          <a:lstStyle/>
          <a:p>
            <a:pPr marL="0" indent="0" algn="l">
              <a:lnSpc>
                <a:spcPts val="1680"/>
              </a:lnSpc>
              <a:buNone/>
            </a:pPr>
            <a:r>
              <a:rPr lang="en-US" sz="1200" b="1" kern="0" spc="200" dirty="0">
                <a:solidFill>
                  <a:srgbClr val="96593B"/>
                </a:solidFill>
                <a:latin typeface="Roboto" pitchFamily="34" charset="0"/>
                <a:ea typeface="Roboto" pitchFamily="34" charset="-122"/>
                <a:cs typeface="Roboto" pitchFamily="34" charset="-120"/>
              </a:rPr>
              <a:t>PRIVACY</a:t>
            </a:r>
            <a:endParaRPr lang="en-US" sz="1200" dirty="0"/>
          </a:p>
        </p:txBody>
      </p:sp>
      <p:sp>
        <p:nvSpPr>
          <p:cNvPr id="5" name="Text 3"/>
          <p:cNvSpPr>
            <a:spLocks noGrp="1"/>
          </p:cNvSpPr>
          <p:nvPr>
            <p:ph type="title"/>
          </p:nvPr>
        </p:nvSpPr>
        <p:spPr>
          <a:xfrm>
            <a:off x="812800" y="1330920"/>
            <a:ext cx="10883392" cy="528241"/>
          </a:xfrm>
          <a:prstGeom prst="rect">
            <a:avLst/>
          </a:prstGeom>
          <a:noFill/>
          <a:ln/>
        </p:spPr>
        <p:txBody>
          <a:bodyPr wrap="square" lIns="0" tIns="0" rIns="0" bIns="0" rtlCol="0" anchor="t">
            <a:normAutofit/>
          </a:bodyPr>
          <a:lstStyle/>
          <a:p>
            <a:pPr marL="0" indent="0" algn="l">
              <a:lnSpc>
                <a:spcPts val="3960"/>
              </a:lnSpc>
              <a:buNone/>
            </a:pPr>
            <a:r>
              <a:rPr lang="en-US" sz="3600" b="0" i="0" dirty="0">
                <a:solidFill>
                  <a:srgbClr val="0A5A85"/>
                </a:solidFill>
                <a:latin typeface="Roboto" pitchFamily="34" charset="0"/>
                <a:ea typeface="Roboto" pitchFamily="34" charset="-122"/>
                <a:cs typeface="Roboto" pitchFamily="34" charset="-120"/>
              </a:rPr>
              <a:t>Your client stays your client.</a:t>
            </a:r>
            <a:endParaRPr lang="en-US" sz="3600" dirty="0"/>
          </a:p>
        </p:txBody>
      </p:sp>
      <p:sp>
        <p:nvSpPr>
          <p:cNvPr id="6" name="Shape 4"/>
          <p:cNvSpPr/>
          <p:nvPr/>
        </p:nvSpPr>
        <p:spPr>
          <a:xfrm>
            <a:off x="812800" y="2138561"/>
            <a:ext cx="3352800" cy="2254250"/>
          </a:xfrm>
          <a:prstGeom prst="roundRect">
            <a:avLst>
              <a:gd name="adj" fmla="val 1690"/>
            </a:avLst>
          </a:prstGeom>
          <a:solidFill>
            <a:srgbClr val="FFFFFF"/>
          </a:solidFill>
          <a:ln/>
        </p:spPr>
        <p:txBody>
          <a:bodyPr/>
          <a:lstStyle/>
          <a:p>
            <a:endParaRPr lang="en-US"/>
          </a:p>
        </p:txBody>
      </p:sp>
      <p:sp>
        <p:nvSpPr>
          <p:cNvPr id="7" name="Shape 5"/>
          <p:cNvSpPr/>
          <p:nvPr/>
        </p:nvSpPr>
        <p:spPr>
          <a:xfrm>
            <a:off x="812800" y="2138561"/>
            <a:ext cx="3352800" cy="2254250"/>
          </a:xfrm>
          <a:custGeom>
            <a:avLst/>
            <a:gdLst/>
            <a:ahLst/>
            <a:cxnLst/>
            <a:rect l="l" t="t" r="r" b="b"/>
            <a:pathLst>
              <a:path w="3352800" h="2254250">
                <a:moveTo>
                  <a:pt x="0" y="50800"/>
                </a:moveTo>
                <a:lnTo>
                  <a:pt x="0" y="38100"/>
                </a:lnTo>
                <a:arcTo wR="38100" hR="38100" stAng="10800000" swAng="5400000"/>
                <a:lnTo>
                  <a:pt x="3314700" y="0"/>
                </a:lnTo>
                <a:arcTo wR="38100" hR="38100" stAng="16200000" swAng="5400000"/>
                <a:lnTo>
                  <a:pt x="3352800" y="50800"/>
                </a:lnTo>
                <a:lnTo>
                  <a:pt x="0" y="50800"/>
                </a:lnTo>
                <a:close/>
              </a:path>
            </a:pathLst>
          </a:custGeom>
          <a:solidFill>
            <a:srgbClr val="A86846"/>
          </a:solidFill>
          <a:ln/>
        </p:spPr>
        <p:txBody>
          <a:bodyPr/>
          <a:lstStyle/>
          <a:p>
            <a:endParaRPr lang="en-US"/>
          </a:p>
        </p:txBody>
      </p:sp>
      <p:sp>
        <p:nvSpPr>
          <p:cNvPr id="8" name="Text 6"/>
          <p:cNvSpPr/>
          <p:nvPr/>
        </p:nvSpPr>
        <p:spPr>
          <a:xfrm>
            <a:off x="1117600" y="2494161"/>
            <a:ext cx="2825496" cy="635000"/>
          </a:xfrm>
          <a:prstGeom prst="rect">
            <a:avLst/>
          </a:prstGeom>
          <a:noFill/>
          <a:ln/>
        </p:spPr>
        <p:txBody>
          <a:bodyPr wrap="square" lIns="0" tIns="0" rIns="0" bIns="0" rtlCol="0" anchor="t">
            <a:normAutofit/>
          </a:bodyPr>
          <a:lstStyle/>
          <a:p>
            <a:pPr marL="0" indent="0" algn="l">
              <a:lnSpc>
                <a:spcPts val="2400"/>
              </a:lnSpc>
              <a:buNone/>
            </a:pPr>
            <a:r>
              <a:rPr lang="en-US" sz="2000" dirty="0">
                <a:solidFill>
                  <a:srgbClr val="0A5A85"/>
                </a:solidFill>
                <a:latin typeface="Roboto" pitchFamily="34" charset="0"/>
                <a:ea typeface="Roboto" pitchFamily="34" charset="-122"/>
                <a:cs typeface="Roboto" pitchFamily="34" charset="-120"/>
              </a:rPr>
              <a:t>Nothing public without consent</a:t>
            </a:r>
            <a:endParaRPr lang="en-US" sz="2000" dirty="0"/>
          </a:p>
        </p:txBody>
      </p:sp>
      <p:sp>
        <p:nvSpPr>
          <p:cNvPr id="9" name="Text 7"/>
          <p:cNvSpPr/>
          <p:nvPr/>
        </p:nvSpPr>
        <p:spPr>
          <a:xfrm>
            <a:off x="1117600" y="3230761"/>
            <a:ext cx="2825496" cy="882650"/>
          </a:xfrm>
          <a:prstGeom prst="rect">
            <a:avLst/>
          </a:prstGeom>
          <a:noFill/>
          <a:ln/>
        </p:spPr>
        <p:txBody>
          <a:bodyPr wrap="square" lIns="0" tIns="0" rIns="0" bIns="0" rtlCol="0" anchor="t">
            <a:normAutofit/>
          </a:bodyPr>
          <a:lstStyle/>
          <a:p>
            <a:pPr marL="0" indent="0" algn="l">
              <a:lnSpc>
                <a:spcPts val="2250"/>
              </a:lnSpc>
              <a:buNone/>
            </a:pPr>
            <a:r>
              <a:rPr lang="en-US" sz="1500" dirty="0">
                <a:solidFill>
                  <a:srgbClr val="333333"/>
                </a:solidFill>
                <a:latin typeface="Lato" pitchFamily="34" charset="0"/>
                <a:ea typeface="Lato" pitchFamily="34" charset="-122"/>
                <a:cs typeface="Lato" pitchFamily="34" charset="-120"/>
              </a:rPr>
              <a:t>No information appears on the Legacy Wall until the pet owner approves it.</a:t>
            </a:r>
            <a:endParaRPr lang="en-US" sz="1500" dirty="0"/>
          </a:p>
        </p:txBody>
      </p:sp>
      <p:sp>
        <p:nvSpPr>
          <p:cNvPr id="10" name="Shape 8"/>
          <p:cNvSpPr/>
          <p:nvPr/>
        </p:nvSpPr>
        <p:spPr>
          <a:xfrm>
            <a:off x="4419600" y="2138561"/>
            <a:ext cx="3352800" cy="2254250"/>
          </a:xfrm>
          <a:prstGeom prst="roundRect">
            <a:avLst>
              <a:gd name="adj" fmla="val 1690"/>
            </a:avLst>
          </a:prstGeom>
          <a:solidFill>
            <a:srgbClr val="FFFFFF"/>
          </a:solidFill>
          <a:ln/>
        </p:spPr>
        <p:txBody>
          <a:bodyPr/>
          <a:lstStyle/>
          <a:p>
            <a:endParaRPr lang="en-US"/>
          </a:p>
        </p:txBody>
      </p:sp>
      <p:sp>
        <p:nvSpPr>
          <p:cNvPr id="11" name="Shape 9"/>
          <p:cNvSpPr/>
          <p:nvPr/>
        </p:nvSpPr>
        <p:spPr>
          <a:xfrm>
            <a:off x="4419600" y="2138561"/>
            <a:ext cx="3352800" cy="2254250"/>
          </a:xfrm>
          <a:custGeom>
            <a:avLst/>
            <a:gdLst/>
            <a:ahLst/>
            <a:cxnLst/>
            <a:rect l="l" t="t" r="r" b="b"/>
            <a:pathLst>
              <a:path w="3352800" h="2254250">
                <a:moveTo>
                  <a:pt x="0" y="50800"/>
                </a:moveTo>
                <a:lnTo>
                  <a:pt x="0" y="38100"/>
                </a:lnTo>
                <a:arcTo wR="38100" hR="38100" stAng="10800000" swAng="5400000"/>
                <a:lnTo>
                  <a:pt x="3314700" y="0"/>
                </a:lnTo>
                <a:arcTo wR="38100" hR="38100" stAng="16200000" swAng="5400000"/>
                <a:lnTo>
                  <a:pt x="3352800" y="50800"/>
                </a:lnTo>
                <a:lnTo>
                  <a:pt x="0" y="50800"/>
                </a:lnTo>
                <a:close/>
              </a:path>
            </a:pathLst>
          </a:custGeom>
          <a:solidFill>
            <a:srgbClr val="A86846"/>
          </a:solidFill>
          <a:ln/>
        </p:spPr>
        <p:txBody>
          <a:bodyPr/>
          <a:lstStyle/>
          <a:p>
            <a:endParaRPr lang="en-US"/>
          </a:p>
        </p:txBody>
      </p:sp>
      <p:sp>
        <p:nvSpPr>
          <p:cNvPr id="12" name="Text 10"/>
          <p:cNvSpPr/>
          <p:nvPr/>
        </p:nvSpPr>
        <p:spPr>
          <a:xfrm>
            <a:off x="4724400" y="2494161"/>
            <a:ext cx="2825496" cy="330200"/>
          </a:xfrm>
          <a:prstGeom prst="rect">
            <a:avLst/>
          </a:prstGeom>
          <a:noFill/>
          <a:ln/>
        </p:spPr>
        <p:txBody>
          <a:bodyPr wrap="square" lIns="0" tIns="0" rIns="0" bIns="0" rtlCol="0" anchor="t">
            <a:normAutofit/>
          </a:bodyPr>
          <a:lstStyle/>
          <a:p>
            <a:pPr marL="0" indent="0" algn="l">
              <a:lnSpc>
                <a:spcPts val="2400"/>
              </a:lnSpc>
              <a:buNone/>
            </a:pPr>
            <a:r>
              <a:rPr lang="en-US" sz="2000" dirty="0">
                <a:solidFill>
                  <a:srgbClr val="0A5A85"/>
                </a:solidFill>
                <a:latin typeface="Roboto" pitchFamily="34" charset="0"/>
                <a:ea typeface="Roboto" pitchFamily="34" charset="-122"/>
                <a:cs typeface="Roboto" pitchFamily="34" charset="-120"/>
              </a:rPr>
              <a:t>Addresses are not kept</a:t>
            </a:r>
            <a:endParaRPr lang="en-US" sz="2000" dirty="0"/>
          </a:p>
        </p:txBody>
      </p:sp>
      <p:sp>
        <p:nvSpPr>
          <p:cNvPr id="13" name="Text 11"/>
          <p:cNvSpPr/>
          <p:nvPr/>
        </p:nvSpPr>
        <p:spPr>
          <a:xfrm>
            <a:off x="4724400" y="2925961"/>
            <a:ext cx="2825496" cy="882650"/>
          </a:xfrm>
          <a:prstGeom prst="rect">
            <a:avLst/>
          </a:prstGeom>
          <a:noFill/>
          <a:ln/>
        </p:spPr>
        <p:txBody>
          <a:bodyPr wrap="square" lIns="0" tIns="0" rIns="0" bIns="0" rtlCol="0" anchor="t">
            <a:normAutofit/>
          </a:bodyPr>
          <a:lstStyle/>
          <a:p>
            <a:pPr marL="0" indent="0" algn="l">
              <a:lnSpc>
                <a:spcPts val="2250"/>
              </a:lnSpc>
              <a:buNone/>
            </a:pPr>
            <a:r>
              <a:rPr lang="en-US" sz="1500" dirty="0">
                <a:solidFill>
                  <a:srgbClr val="333333"/>
                </a:solidFill>
                <a:latin typeface="Lato" pitchFamily="34" charset="0"/>
                <a:ea typeface="Lato" pitchFamily="34" charset="-122"/>
                <a:cs typeface="Lato" pitchFamily="34" charset="-120"/>
              </a:rPr>
              <a:t>If we mail a card, we do not keep the name or address afterward or use it for marketing.</a:t>
            </a:r>
            <a:endParaRPr lang="en-US" sz="1500" dirty="0"/>
          </a:p>
        </p:txBody>
      </p:sp>
      <p:sp>
        <p:nvSpPr>
          <p:cNvPr id="14" name="Shape 12"/>
          <p:cNvSpPr/>
          <p:nvPr/>
        </p:nvSpPr>
        <p:spPr>
          <a:xfrm>
            <a:off x="8026400" y="2138561"/>
            <a:ext cx="3352800" cy="2254250"/>
          </a:xfrm>
          <a:prstGeom prst="roundRect">
            <a:avLst>
              <a:gd name="adj" fmla="val 1690"/>
            </a:avLst>
          </a:prstGeom>
          <a:solidFill>
            <a:srgbClr val="FFFFFF"/>
          </a:solidFill>
          <a:ln/>
        </p:spPr>
        <p:txBody>
          <a:bodyPr/>
          <a:lstStyle/>
          <a:p>
            <a:endParaRPr lang="en-US"/>
          </a:p>
        </p:txBody>
      </p:sp>
      <p:sp>
        <p:nvSpPr>
          <p:cNvPr id="15" name="Shape 13"/>
          <p:cNvSpPr/>
          <p:nvPr/>
        </p:nvSpPr>
        <p:spPr>
          <a:xfrm>
            <a:off x="8026400" y="2138561"/>
            <a:ext cx="3352800" cy="2254250"/>
          </a:xfrm>
          <a:custGeom>
            <a:avLst/>
            <a:gdLst/>
            <a:ahLst/>
            <a:cxnLst/>
            <a:rect l="l" t="t" r="r" b="b"/>
            <a:pathLst>
              <a:path w="3352800" h="2254250">
                <a:moveTo>
                  <a:pt x="0" y="50800"/>
                </a:moveTo>
                <a:lnTo>
                  <a:pt x="0" y="38100"/>
                </a:lnTo>
                <a:arcTo wR="38100" hR="38100" stAng="10800000" swAng="5400000"/>
                <a:lnTo>
                  <a:pt x="3314700" y="0"/>
                </a:lnTo>
                <a:arcTo wR="38100" hR="38100" stAng="16200000" swAng="5400000"/>
                <a:lnTo>
                  <a:pt x="3352800" y="50800"/>
                </a:lnTo>
                <a:lnTo>
                  <a:pt x="0" y="50800"/>
                </a:lnTo>
                <a:close/>
              </a:path>
            </a:pathLst>
          </a:custGeom>
          <a:solidFill>
            <a:srgbClr val="A86846"/>
          </a:solidFill>
          <a:ln/>
        </p:spPr>
        <p:txBody>
          <a:bodyPr/>
          <a:lstStyle/>
          <a:p>
            <a:endParaRPr lang="en-US"/>
          </a:p>
        </p:txBody>
      </p:sp>
      <p:sp>
        <p:nvSpPr>
          <p:cNvPr id="16" name="Text 14"/>
          <p:cNvSpPr/>
          <p:nvPr/>
        </p:nvSpPr>
        <p:spPr>
          <a:xfrm>
            <a:off x="8331200" y="2494161"/>
            <a:ext cx="2825496" cy="635000"/>
          </a:xfrm>
          <a:prstGeom prst="rect">
            <a:avLst/>
          </a:prstGeom>
          <a:noFill/>
          <a:ln/>
        </p:spPr>
        <p:txBody>
          <a:bodyPr wrap="square" lIns="0" tIns="0" rIns="0" bIns="0" rtlCol="0" anchor="t">
            <a:normAutofit/>
          </a:bodyPr>
          <a:lstStyle/>
          <a:p>
            <a:pPr marL="0" indent="0" algn="l">
              <a:lnSpc>
                <a:spcPts val="2400"/>
              </a:lnSpc>
              <a:buNone/>
            </a:pPr>
            <a:r>
              <a:rPr lang="en-US" sz="2000" dirty="0">
                <a:solidFill>
                  <a:srgbClr val="0A5A85"/>
                </a:solidFill>
                <a:latin typeface="Roboto" pitchFamily="34" charset="0"/>
                <a:ea typeface="Roboto" pitchFamily="34" charset="-122"/>
                <a:cs typeface="Roboto" pitchFamily="34" charset="-120"/>
              </a:rPr>
              <a:t>Appeals only if they opt in</a:t>
            </a:r>
            <a:endParaRPr lang="en-US" sz="2000" dirty="0"/>
          </a:p>
        </p:txBody>
      </p:sp>
      <p:sp>
        <p:nvSpPr>
          <p:cNvPr id="17" name="Text 15"/>
          <p:cNvSpPr/>
          <p:nvPr/>
        </p:nvSpPr>
        <p:spPr>
          <a:xfrm>
            <a:off x="8331200" y="3230761"/>
            <a:ext cx="2825496" cy="882650"/>
          </a:xfrm>
          <a:prstGeom prst="rect">
            <a:avLst/>
          </a:prstGeom>
          <a:noFill/>
          <a:ln/>
        </p:spPr>
        <p:txBody>
          <a:bodyPr wrap="square" lIns="0" tIns="0" rIns="0" bIns="0" rtlCol="0" anchor="t">
            <a:normAutofit/>
          </a:bodyPr>
          <a:lstStyle/>
          <a:p>
            <a:pPr marL="0" indent="0" algn="l">
              <a:lnSpc>
                <a:spcPts val="2250"/>
              </a:lnSpc>
              <a:buNone/>
            </a:pPr>
            <a:r>
              <a:rPr lang="en-US" sz="1500" dirty="0">
                <a:solidFill>
                  <a:srgbClr val="333333"/>
                </a:solidFill>
                <a:latin typeface="Lato" pitchFamily="34" charset="0"/>
                <a:ea typeface="Lato" pitchFamily="34" charset="-122"/>
                <a:cs typeface="Lato" pitchFamily="34" charset="-120"/>
              </a:rPr>
              <a:t>A family hears from us again only if they choose to, and no more than twice a year.</a:t>
            </a:r>
            <a:endParaRPr lang="en-US" sz="1500" dirty="0"/>
          </a:p>
        </p:txBody>
      </p:sp>
      <p:sp>
        <p:nvSpPr>
          <p:cNvPr id="18" name="Text 16"/>
          <p:cNvSpPr/>
          <p:nvPr/>
        </p:nvSpPr>
        <p:spPr>
          <a:xfrm>
            <a:off x="812800" y="6238280"/>
            <a:ext cx="784860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4D6A92"/>
                </a:solidFill>
                <a:latin typeface="Lato" pitchFamily="34" charset="0"/>
                <a:ea typeface="Lato" pitchFamily="34" charset="-122"/>
                <a:cs typeface="Lato" pitchFamily="34" charset="-120"/>
              </a:rPr>
              <a:t>NYSVMS Foundation · New York State Veterinary Care Funds</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9">
    <p:bg>
      <p:bgPr>
        <a:solidFill>
          <a:srgbClr val="F6F0E8"/>
        </a:solidFill>
        <a:effectLst/>
      </p:bgPr>
    </p:bg>
    <p:spTree>
      <p:nvGrpSpPr>
        <p:cNvPr id="1" name=""/>
        <p:cNvGrpSpPr/>
        <p:nvPr/>
      </p:nvGrpSpPr>
      <p:grpSpPr>
        <a:xfrm>
          <a:off x="0" y="0"/>
          <a:ext cx="0" cy="0"/>
          <a:chOff x="0" y="0"/>
          <a:chExt cx="0" cy="0"/>
        </a:xfrm>
      </p:grpSpPr>
      <p:sp>
        <p:nvSpPr>
          <p:cNvPr id="2" name="Shape 0"/>
          <p:cNvSpPr/>
          <p:nvPr/>
        </p:nvSpPr>
        <p:spPr>
          <a:xfrm>
            <a:off x="0" y="0"/>
            <a:ext cx="12192000" cy="76200"/>
          </a:xfrm>
          <a:prstGeom prst="rect">
            <a:avLst/>
          </a:prstGeom>
          <a:solidFill>
            <a:srgbClr val="A86846"/>
          </a:solidFill>
          <a:ln/>
        </p:spPr>
        <p:txBody>
          <a:bodyPr/>
          <a:lstStyle/>
          <a:p>
            <a:endParaRPr lang="en-US"/>
          </a:p>
        </p:txBody>
      </p:sp>
      <p:sp>
        <p:nvSpPr>
          <p:cNvPr id="3" name="Shape 1"/>
          <p:cNvSpPr/>
          <p:nvPr/>
        </p:nvSpPr>
        <p:spPr>
          <a:xfrm>
            <a:off x="812800" y="849610"/>
            <a:ext cx="139700" cy="139700"/>
          </a:xfrm>
          <a:prstGeom prst="roundRect">
            <a:avLst>
              <a:gd name="adj" fmla="val 50000"/>
            </a:avLst>
          </a:prstGeom>
          <a:solidFill>
            <a:srgbClr val="A86846"/>
          </a:solidFill>
          <a:ln/>
        </p:spPr>
        <p:txBody>
          <a:bodyPr/>
          <a:lstStyle/>
          <a:p>
            <a:endParaRPr lang="en-US"/>
          </a:p>
        </p:txBody>
      </p:sp>
      <p:sp>
        <p:nvSpPr>
          <p:cNvPr id="4" name="Text 2"/>
          <p:cNvSpPr/>
          <p:nvPr/>
        </p:nvSpPr>
        <p:spPr>
          <a:xfrm>
            <a:off x="1054100" y="812800"/>
            <a:ext cx="1504712" cy="238720"/>
          </a:xfrm>
          <a:prstGeom prst="rect">
            <a:avLst/>
          </a:prstGeom>
          <a:noFill/>
          <a:ln/>
        </p:spPr>
        <p:txBody>
          <a:bodyPr wrap="square" lIns="0" tIns="0" rIns="0" bIns="0" rtlCol="0" anchor="t">
            <a:normAutofit/>
          </a:bodyPr>
          <a:lstStyle/>
          <a:p>
            <a:pPr marL="0" indent="0" algn="l">
              <a:lnSpc>
                <a:spcPts val="1680"/>
              </a:lnSpc>
              <a:buNone/>
            </a:pPr>
            <a:r>
              <a:rPr lang="en-US" sz="1200" b="1" kern="0" spc="200" dirty="0">
                <a:solidFill>
                  <a:srgbClr val="96593B"/>
                </a:solidFill>
                <a:latin typeface="Roboto" pitchFamily="34" charset="0"/>
                <a:ea typeface="Roboto" pitchFamily="34" charset="-122"/>
                <a:cs typeface="Roboto" pitchFamily="34" charset="-120"/>
              </a:rPr>
              <a:t>GET STARTED</a:t>
            </a:r>
            <a:endParaRPr lang="en-US" sz="1200" dirty="0"/>
          </a:p>
        </p:txBody>
      </p:sp>
      <p:sp>
        <p:nvSpPr>
          <p:cNvPr id="5" name="Text 3"/>
          <p:cNvSpPr>
            <a:spLocks noGrp="1"/>
          </p:cNvSpPr>
          <p:nvPr>
            <p:ph type="title"/>
          </p:nvPr>
        </p:nvSpPr>
        <p:spPr>
          <a:xfrm>
            <a:off x="812800" y="1330920"/>
            <a:ext cx="10883392" cy="528241"/>
          </a:xfrm>
          <a:prstGeom prst="rect">
            <a:avLst/>
          </a:prstGeom>
          <a:noFill/>
          <a:ln/>
        </p:spPr>
        <p:txBody>
          <a:bodyPr wrap="square" lIns="0" tIns="0" rIns="0" bIns="0" rtlCol="0" anchor="t">
            <a:normAutofit/>
          </a:bodyPr>
          <a:lstStyle/>
          <a:p>
            <a:pPr marL="0" indent="0" algn="l">
              <a:lnSpc>
                <a:spcPts val="3960"/>
              </a:lnSpc>
              <a:buNone/>
            </a:pPr>
            <a:r>
              <a:rPr lang="en-US" sz="3600" b="0" i="0" dirty="0">
                <a:solidFill>
                  <a:srgbClr val="0A5A85"/>
                </a:solidFill>
                <a:latin typeface="Roboto" pitchFamily="34" charset="0"/>
                <a:ea typeface="Roboto" pitchFamily="34" charset="-122"/>
                <a:cs typeface="Roboto" pitchFamily="34" charset="-120"/>
              </a:rPr>
              <a:t>Start with your next patient.</a:t>
            </a:r>
            <a:endParaRPr lang="en-US" sz="3600" dirty="0"/>
          </a:p>
        </p:txBody>
      </p:sp>
      <p:sp>
        <p:nvSpPr>
          <p:cNvPr id="6" name="Shape 4"/>
          <p:cNvSpPr/>
          <p:nvPr/>
        </p:nvSpPr>
        <p:spPr>
          <a:xfrm>
            <a:off x="812800" y="2138561"/>
            <a:ext cx="6705600" cy="2095500"/>
          </a:xfrm>
          <a:prstGeom prst="roundRect">
            <a:avLst>
              <a:gd name="adj" fmla="val 1818"/>
            </a:avLst>
          </a:prstGeom>
          <a:solidFill>
            <a:srgbClr val="FFFFFF"/>
          </a:solidFill>
          <a:ln/>
        </p:spPr>
        <p:txBody>
          <a:bodyPr/>
          <a:lstStyle/>
          <a:p>
            <a:endParaRPr lang="en-US"/>
          </a:p>
        </p:txBody>
      </p:sp>
      <p:sp>
        <p:nvSpPr>
          <p:cNvPr id="7" name="Shape 5"/>
          <p:cNvSpPr/>
          <p:nvPr/>
        </p:nvSpPr>
        <p:spPr>
          <a:xfrm>
            <a:off x="812800" y="2138561"/>
            <a:ext cx="6705600" cy="2095500"/>
          </a:xfrm>
          <a:custGeom>
            <a:avLst/>
            <a:gdLst/>
            <a:ahLst/>
            <a:cxnLst/>
            <a:rect l="l" t="t" r="r" b="b"/>
            <a:pathLst>
              <a:path w="6705600" h="2095500">
                <a:moveTo>
                  <a:pt x="0" y="50800"/>
                </a:moveTo>
                <a:lnTo>
                  <a:pt x="0" y="38100"/>
                </a:lnTo>
                <a:arcTo wR="38100" hR="38100" stAng="10800000" swAng="5400000"/>
                <a:lnTo>
                  <a:pt x="6667500" y="0"/>
                </a:lnTo>
                <a:arcTo wR="38100" hR="38100" stAng="16200000" swAng="5400000"/>
                <a:lnTo>
                  <a:pt x="6705600" y="50800"/>
                </a:lnTo>
                <a:lnTo>
                  <a:pt x="0" y="50800"/>
                </a:lnTo>
                <a:close/>
              </a:path>
            </a:pathLst>
          </a:custGeom>
          <a:solidFill>
            <a:srgbClr val="A86846"/>
          </a:solidFill>
          <a:ln/>
        </p:spPr>
        <p:txBody>
          <a:bodyPr/>
          <a:lstStyle/>
          <a:p>
            <a:endParaRPr lang="en-US"/>
          </a:p>
        </p:txBody>
      </p:sp>
      <p:sp>
        <p:nvSpPr>
          <p:cNvPr id="8" name="Shape 6"/>
          <p:cNvSpPr/>
          <p:nvPr/>
        </p:nvSpPr>
        <p:spPr>
          <a:xfrm>
            <a:off x="812800" y="2868811"/>
            <a:ext cx="6705600" cy="0"/>
          </a:xfrm>
          <a:prstGeom prst="line">
            <a:avLst/>
          </a:prstGeom>
          <a:noFill/>
          <a:ln w="12700">
            <a:solidFill>
              <a:srgbClr val="E8DFC8"/>
            </a:solidFill>
            <a:prstDash val="solid"/>
          </a:ln>
        </p:spPr>
        <p:txBody>
          <a:bodyPr/>
          <a:lstStyle/>
          <a:p>
            <a:endParaRPr lang="en-US"/>
          </a:p>
        </p:txBody>
      </p:sp>
      <p:sp>
        <p:nvSpPr>
          <p:cNvPr id="9" name="Text 7"/>
          <p:cNvSpPr/>
          <p:nvPr/>
        </p:nvSpPr>
        <p:spPr>
          <a:xfrm>
            <a:off x="1066800" y="2392561"/>
            <a:ext cx="1962150" cy="2921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0A5A85"/>
                </a:solidFill>
                <a:latin typeface="Roboto" pitchFamily="34" charset="0"/>
                <a:ea typeface="Roboto" pitchFamily="34" charset="-122"/>
                <a:cs typeface="Roboto" pitchFamily="34" charset="-120"/>
              </a:rPr>
              <a:t>Submit memorials</a:t>
            </a:r>
            <a:endParaRPr lang="en-US" sz="1500" dirty="0"/>
          </a:p>
        </p:txBody>
      </p:sp>
      <p:sp>
        <p:nvSpPr>
          <p:cNvPr id="10" name="Text 8"/>
          <p:cNvSpPr/>
          <p:nvPr/>
        </p:nvSpPr>
        <p:spPr>
          <a:xfrm>
            <a:off x="3225800" y="2392561"/>
            <a:ext cx="4159758" cy="29210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33333"/>
                </a:solidFill>
                <a:latin typeface="Lato" pitchFamily="34" charset="0"/>
                <a:ea typeface="Lato" pitchFamily="34" charset="-122"/>
                <a:cs typeface="Lato" pitchFamily="34" charset="-120"/>
              </a:rPr>
              <a:t>remember.nysvms.org</a:t>
            </a:r>
            <a:endParaRPr lang="en-US" sz="1400" dirty="0"/>
          </a:p>
        </p:txBody>
      </p:sp>
      <p:sp>
        <p:nvSpPr>
          <p:cNvPr id="11" name="Shape 9"/>
          <p:cNvSpPr/>
          <p:nvPr/>
        </p:nvSpPr>
        <p:spPr>
          <a:xfrm>
            <a:off x="812800" y="3554611"/>
            <a:ext cx="6705600" cy="0"/>
          </a:xfrm>
          <a:prstGeom prst="line">
            <a:avLst/>
          </a:prstGeom>
          <a:noFill/>
          <a:ln w="12700">
            <a:solidFill>
              <a:srgbClr val="E8DFC8"/>
            </a:solidFill>
            <a:prstDash val="solid"/>
          </a:ln>
        </p:spPr>
        <p:txBody>
          <a:bodyPr/>
          <a:lstStyle/>
          <a:p>
            <a:endParaRPr lang="en-US"/>
          </a:p>
        </p:txBody>
      </p:sp>
      <p:sp>
        <p:nvSpPr>
          <p:cNvPr id="12" name="Text 10"/>
          <p:cNvSpPr/>
          <p:nvPr/>
        </p:nvSpPr>
        <p:spPr>
          <a:xfrm>
            <a:off x="1066800" y="3078361"/>
            <a:ext cx="1962150" cy="2921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0A5A85"/>
                </a:solidFill>
                <a:latin typeface="Roboto" pitchFamily="34" charset="0"/>
                <a:ea typeface="Roboto" pitchFamily="34" charset="-122"/>
                <a:cs typeface="Roboto" pitchFamily="34" charset="-120"/>
              </a:rPr>
              <a:t>See the Legacy Wall</a:t>
            </a:r>
            <a:endParaRPr lang="en-US" sz="1500" dirty="0"/>
          </a:p>
        </p:txBody>
      </p:sp>
      <p:sp>
        <p:nvSpPr>
          <p:cNvPr id="13" name="Text 11"/>
          <p:cNvSpPr/>
          <p:nvPr/>
        </p:nvSpPr>
        <p:spPr>
          <a:xfrm>
            <a:off x="3225800" y="3078361"/>
            <a:ext cx="4159758" cy="29210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33333"/>
                </a:solidFill>
                <a:latin typeface="Lato" pitchFamily="34" charset="0"/>
                <a:ea typeface="Lato" pitchFamily="34" charset="-122"/>
                <a:cs typeface="Lato" pitchFamily="34" charset="-120"/>
              </a:rPr>
              <a:t>nysvms.org/foundation/legacy-honorees</a:t>
            </a:r>
            <a:endParaRPr lang="en-US" sz="1400" dirty="0"/>
          </a:p>
        </p:txBody>
      </p:sp>
      <p:sp>
        <p:nvSpPr>
          <p:cNvPr id="14" name="Text 12"/>
          <p:cNvSpPr/>
          <p:nvPr/>
        </p:nvSpPr>
        <p:spPr>
          <a:xfrm>
            <a:off x="1066800" y="3764161"/>
            <a:ext cx="1962150" cy="2921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0A5A85"/>
                </a:solidFill>
                <a:latin typeface="Roboto" pitchFamily="34" charset="0"/>
                <a:ea typeface="Roboto" pitchFamily="34" charset="-122"/>
                <a:cs typeface="Roboto" pitchFamily="34" charset="-120"/>
              </a:rPr>
              <a:t>Questions</a:t>
            </a:r>
            <a:endParaRPr lang="en-US" sz="1500" dirty="0"/>
          </a:p>
        </p:txBody>
      </p:sp>
      <p:sp>
        <p:nvSpPr>
          <p:cNvPr id="15" name="Text 13"/>
          <p:cNvSpPr/>
          <p:nvPr/>
        </p:nvSpPr>
        <p:spPr>
          <a:xfrm>
            <a:off x="3225800" y="3764161"/>
            <a:ext cx="4159758" cy="29210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33333"/>
                </a:solidFill>
                <a:latin typeface="Lato" pitchFamily="34" charset="0"/>
                <a:ea typeface="Lato" pitchFamily="34" charset="-122"/>
                <a:cs typeface="Lato" pitchFamily="34" charset="-120"/>
              </a:rPr>
              <a:t>NYSVMS office, (518) 869-7867</a:t>
            </a:r>
            <a:endParaRPr lang="en-US" sz="1400" dirty="0"/>
          </a:p>
        </p:txBody>
      </p:sp>
      <p:sp>
        <p:nvSpPr>
          <p:cNvPr id="18" name="Text 15"/>
          <p:cNvSpPr/>
          <p:nvPr/>
        </p:nvSpPr>
        <p:spPr>
          <a:xfrm>
            <a:off x="812800" y="6238280"/>
            <a:ext cx="784860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4D6A92"/>
                </a:solidFill>
                <a:latin typeface="Lato" pitchFamily="34" charset="0"/>
                <a:ea typeface="Lato" pitchFamily="34" charset="-122"/>
                <a:cs typeface="Lato" pitchFamily="34" charset="-120"/>
              </a:rPr>
              <a:t>NYSVMS Foundation · New York State Veterinary Care Funds</a:t>
            </a:r>
            <a:endParaRPr lang="en-US" sz="1200" dirty="0"/>
          </a:p>
        </p:txBody>
      </p:sp>
      <p:pic>
        <p:nvPicPr>
          <p:cNvPr id="24" name="Picture 23">
            <a:extLst>
              <a:ext uri="{FF2B5EF4-FFF2-40B4-BE49-F238E27FC236}">
                <a16:creationId xmlns:a16="http://schemas.microsoft.com/office/drawing/2014/main" id="{ACAC2B72-0C87-9B74-0E3A-96FC5644333E}"/>
              </a:ext>
            </a:extLst>
          </p:cNvPr>
          <p:cNvPicPr>
            <a:picLocks noChangeAspect="1"/>
          </p:cNvPicPr>
          <p:nvPr/>
        </p:nvPicPr>
        <p:blipFill>
          <a:blip r:embed="rId3"/>
          <a:stretch>
            <a:fillRect/>
          </a:stretch>
        </p:blipFill>
        <p:spPr>
          <a:xfrm>
            <a:off x="8241323" y="2044724"/>
            <a:ext cx="3019773" cy="3019773"/>
          </a:xfrm>
          <a:prstGeom prst="rect">
            <a:avLst/>
          </a:prstGeom>
        </p:spPr>
      </p:pic>
    </p:spTree>
  </p:cSld>
  <p:clrMapOvr>
    <a:masterClrMapping/>
  </p:clrMapOvr>
</p:sld>
</file>

<file path=ppt/theme/theme1.xml><?xml version="1.0" encoding="utf-8"?>
<a:theme xmlns:a="http://schemas.openxmlformats.org/drawingml/2006/main" name="Memorial Giving for Veterinary Teams">
  <a:themeElements>
    <a:clrScheme name="Memorial Giving for Veterinary Teams">
      <a:dk1>
        <a:srgbClr val="0A5A85"/>
      </a:dk1>
      <a:lt1>
        <a:srgbClr val="F6F0E8"/>
      </a:lt1>
      <a:dk2>
        <a:srgbClr val="45809E"/>
      </a:dk2>
      <a:lt2>
        <a:srgbClr val="DEE1DE"/>
      </a:lt2>
      <a:accent1>
        <a:srgbClr val="A86846"/>
      </a:accent1>
      <a:accent2>
        <a:srgbClr val="96593B"/>
      </a:accent2>
      <a:accent3>
        <a:srgbClr val="4D6A92"/>
      </a:accent3>
      <a:accent4>
        <a:srgbClr val="333333"/>
      </a:accent4>
      <a:accent5>
        <a:srgbClr val="D6DFEA"/>
      </a:accent5>
      <a:accent6>
        <a:srgbClr val="9AA0A6"/>
      </a:accent6>
      <a:hlink>
        <a:srgbClr val="0563C1"/>
      </a:hlink>
      <a:folHlink>
        <a:srgbClr val="954F72"/>
      </a:folHlink>
    </a:clrScheme>
    <a:fontScheme name="Memorial Giving for Veterinary Teams">
      <a:majorFont>
        <a:latin typeface="Roboto"/>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Lato"/>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27</TotalTime>
  <Words>897</Words>
  <Application>Microsoft Office PowerPoint</Application>
  <PresentationFormat>Widescreen</PresentationFormat>
  <Paragraphs>70</Paragraphs>
  <Slides>7</Slides>
  <Notes>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Lato</vt:lpstr>
      <vt:lpstr>Roboto</vt:lpstr>
      <vt:lpstr>Memorial Giving for Veterinary Teams</vt:lpstr>
      <vt:lpstr>Memorial giving for veterinary teams</vt:lpstr>
      <vt:lpstr>Your team already marks the loss of a patient.</vt:lpstr>
      <vt:lpstr>Several State VMAs have found that pet owners subsequently donate substantial sums to the fund  These owners are the primary source of funding</vt:lpstr>
      <vt:lpstr>Three steps, one gift.</vt:lpstr>
      <vt:lpstr>A tribute the family writes, in their own time.</vt:lpstr>
      <vt:lpstr>Your client stays your client.</vt:lpstr>
      <vt:lpstr>Start with your next patient.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Memorial Giving for Veterinary Teams</dc:title>
  <dc:subject/>
  <dc:creator>Tim Atkinson</dc:creator>
  <cp:lastModifiedBy>Tim Atkinson</cp:lastModifiedBy>
  <cp:revision>3</cp:revision>
  <dcterms:created xsi:type="dcterms:W3CDTF">2026-10-15T15:09:09Z</dcterms:created>
  <dcterms:modified xsi:type="dcterms:W3CDTF">2026-10-15T15:37:08Z</dcterms:modified>
</cp:coreProperties>
</file>